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2.xml" ContentType="application/vnd.openxmlformats-officedocument.presentationml.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3.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4"/>
  </p:sldMasterIdLst>
  <p:notesMasterIdLst>
    <p:notesMasterId r:id="rId43"/>
  </p:notesMasterIdLst>
  <p:sldIdLst>
    <p:sldId id="256" r:id="rId5"/>
    <p:sldId id="258" r:id="rId6"/>
    <p:sldId id="262" r:id="rId7"/>
    <p:sldId id="259" r:id="rId8"/>
    <p:sldId id="261" r:id="rId9"/>
    <p:sldId id="321" r:id="rId10"/>
    <p:sldId id="265" r:id="rId11"/>
    <p:sldId id="337" r:id="rId12"/>
    <p:sldId id="358" r:id="rId13"/>
    <p:sldId id="361" r:id="rId14"/>
    <p:sldId id="325" r:id="rId15"/>
    <p:sldId id="348" r:id="rId16"/>
    <p:sldId id="327" r:id="rId17"/>
    <p:sldId id="332" r:id="rId18"/>
    <p:sldId id="354" r:id="rId19"/>
    <p:sldId id="352" r:id="rId20"/>
    <p:sldId id="319" r:id="rId21"/>
    <p:sldId id="360" r:id="rId22"/>
    <p:sldId id="362" r:id="rId23"/>
    <p:sldId id="364" r:id="rId24"/>
    <p:sldId id="365" r:id="rId25"/>
    <p:sldId id="363" r:id="rId26"/>
    <p:sldId id="376" r:id="rId27"/>
    <p:sldId id="380" r:id="rId28"/>
    <p:sldId id="357" r:id="rId29"/>
    <p:sldId id="378" r:id="rId30"/>
    <p:sldId id="353" r:id="rId31"/>
    <p:sldId id="308" r:id="rId32"/>
    <p:sldId id="323" r:id="rId33"/>
    <p:sldId id="402" r:id="rId34"/>
    <p:sldId id="356" r:id="rId35"/>
    <p:sldId id="399" r:id="rId36"/>
    <p:sldId id="375" r:id="rId37"/>
    <p:sldId id="374" r:id="rId38"/>
    <p:sldId id="379" r:id="rId39"/>
    <p:sldId id="377" r:id="rId40"/>
    <p:sldId id="367" r:id="rId41"/>
    <p:sldId id="372"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a.sanchis" initials="e" lastIdx="2" clrIdx="0">
    <p:extLst>
      <p:ext uri="{19B8F6BF-5375-455C-9EA6-DF929625EA0E}">
        <p15:presenceInfo xmlns:p15="http://schemas.microsoft.com/office/powerpoint/2012/main" userId="S::eva.sanchis@aitiip.com::b4e02ba2-9af2-459b-a922-00f1f209988a" providerId="AD"/>
      </p:ext>
    </p:extLst>
  </p:cmAuthor>
  <p:cmAuthor id="2" name="stamatopoulos" initials="st" lastIdx="2" clrIdx="1">
    <p:extLst>
      <p:ext uri="{19B8F6BF-5375-455C-9EA6-DF929625EA0E}">
        <p15:presenceInfo xmlns:p15="http://schemas.microsoft.com/office/powerpoint/2012/main" userId="S::stamatopoulos@ewf.be::670591af-0eed-4fdc-ad91-a6f26291cfc4" providerId="AD"/>
      </p:ext>
    </p:extLst>
  </p:cmAuthor>
  <p:cmAuthor id="3" name="Hsiang Loh" initials="HL" lastIdx="2" clrIdx="2">
    <p:extLst>
      <p:ext uri="{19B8F6BF-5375-455C-9EA6-DF929625EA0E}">
        <p15:presenceInfo xmlns:p15="http://schemas.microsoft.com/office/powerpoint/2012/main" userId="S::hsiang.l@ewf.be::138c460f-66ff-4e93-a810-46bf287c44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889B"/>
    <a:srgbClr val="343433"/>
    <a:srgbClr val="F0F7ED"/>
    <a:srgbClr val="FF7210"/>
    <a:srgbClr val="FBFBFB"/>
    <a:srgbClr val="00BBC1"/>
    <a:srgbClr val="FE7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C153E04-9E27-44B1-9A26-C33CE457BB0D}">
  <a:tblStyle styleId="{CC153E04-9E27-44B1-9A26-C33CE457BB0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3-17T23:57:07.391" idx="1">
    <p:pos x="10" y="10"/>
    <p:text>subtitle missing
</p:text>
    <p:extLst>
      <p:ext uri="{C676402C-5697-4E1C-873F-D02D1690AC5C}">
        <p15:threadingInfo xmlns:p15="http://schemas.microsoft.com/office/powerpoint/2012/main" timeZoneBias="420"/>
      </p:ext>
    </p:extLst>
  </p:cm>
  <p:cm authorId="3" dt="2022-04-04T13:57:08.390" idx="2">
    <p:pos x="10" y="146"/>
    <p:text>Will not include the subtitle</p:text>
    <p:extLst>
      <p:ext uri="{C676402C-5697-4E1C-873F-D02D1690AC5C}">
        <p15:threadingInfo xmlns:p15="http://schemas.microsoft.com/office/powerpoint/2012/main" timeZoneBias="-60">
          <p15:parentCm authorId="2"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2-03-17T23:58:48.410" idx="2">
    <p:pos x="10" y="10"/>
    <p:text>maybe move this after the 3d rendering slide?
</p:text>
    <p:extLst>
      <p:ext uri="{C676402C-5697-4E1C-873F-D02D1690AC5C}">
        <p15:threadingInfo xmlns:p15="http://schemas.microsoft.com/office/powerpoint/2012/main" timeZoneBias="420"/>
      </p:ext>
    </p:extLst>
  </p:cm>
  <p:cm authorId="3" dt="2022-03-18T18:23:35.453" idx="1">
    <p:pos x="10" y="146"/>
    <p:text>Done.</p:text>
    <p:extLst>
      <p:ext uri="{C676402C-5697-4E1C-873F-D02D1690AC5C}">
        <p15:threadingInfo xmlns:p15="http://schemas.microsoft.com/office/powerpoint/2012/main" timeZoneBias="-480">
          <p15:parentCm authorId="2"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14T17:03:14.570" idx="1">
    <p:pos x="10" y="10"/>
    <p:text>As we use this slide for the formative assessment, I will change this when you use as introduction, to avoid misunderstandings.</p:text>
    <p:extLst>
      <p:ext uri="{C676402C-5697-4E1C-873F-D02D1690AC5C}">
        <p15:threadingInfo xmlns:p15="http://schemas.microsoft.com/office/powerpoint/2012/main" timeZoneBias="-60"/>
      </p:ext>
    </p:extLst>
  </p:cm>
  <p:cm authorId="1" dt="2022-03-14T17:04:29.354" idx="2">
    <p:pos x="146" y="146"/>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6277522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9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3D CAD is used to digitally represent an object in three dimensions, allowing more accurate scaling and visualization.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These programs allow designers to create coherent dimensions and designs by means of a visual interface.</a:t>
            </a: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The program takes care of all the calculations and creates the file with all coordinates, so the designer only has to worry about shapes and sizes.</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a:t>It can simulate any fictional object or real-life object to understand how a design will perform before they are made.</a:t>
            </a: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spcBef>
                <a:spcPts val="0"/>
              </a:spcBef>
              <a:spcAft>
                <a:spcPts val="0"/>
              </a:spcAft>
              <a:buNone/>
            </a:pPr>
            <a:r>
              <a:rPr lang="en-GB" sz="1100" b="0" i="0" u="none" strike="noStrike" cap="none">
                <a:solidFill>
                  <a:srgbClr val="000000"/>
                </a:solidFill>
                <a:effectLst/>
                <a:latin typeface="Arial"/>
                <a:cs typeface="Arial"/>
                <a:sym typeface="Arial"/>
              </a:rPr>
              <a:t>We will go into the different types of 3D modelling later in this session.</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effectLst/>
              </a:rPr>
              <a:t>https://www.xo3d.co.uk/product-rendering/</a:t>
            </a:r>
            <a:endParaRPr lang="en-GB"/>
          </a:p>
        </p:txBody>
      </p:sp>
    </p:spTree>
    <p:extLst>
      <p:ext uri="{BB962C8B-B14F-4D97-AF65-F5344CB8AC3E}">
        <p14:creationId xmlns:p14="http://schemas.microsoft.com/office/powerpoint/2010/main" val="2359856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Today, CAD modelling is an important part of a design process.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CAD brings ideas to life in digital world before expanding any physical resources.</a:t>
            </a:r>
          </a:p>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It enables user to layout and to develop their work on a computer screen, print and save it for future editing.</a:t>
            </a:r>
            <a:r>
              <a:rPr lang="en-GB">
                <a:effectLst/>
              </a:rPr>
              <a:t> </a:t>
            </a:r>
          </a:p>
          <a:p>
            <a:pPr marL="0" lvl="0" indent="0" algn="l" rtl="0">
              <a:spcBef>
                <a:spcPts val="0"/>
              </a:spcBef>
              <a:spcAft>
                <a:spcPts val="0"/>
              </a:spcAft>
              <a:buNone/>
            </a:pPr>
            <a:endParaRPr lang="en-GB">
              <a:effectLst/>
            </a:endParaRPr>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err="1">
                <a:effectLst/>
              </a:rPr>
              <a:t>Unsplash</a:t>
            </a:r>
            <a:r>
              <a:rPr lang="en-GB">
                <a:effectLst/>
              </a:rPr>
              <a:t> (Free) -https://</a:t>
            </a:r>
            <a:r>
              <a:rPr lang="en-GB" err="1">
                <a:effectLst/>
              </a:rPr>
              <a:t>unsplash.com</a:t>
            </a:r>
            <a:r>
              <a:rPr lang="en-GB">
                <a:effectLst/>
              </a:rPr>
              <a:t>/photos/DkAEPVsK2_8</a:t>
            </a:r>
            <a:endParaRPr/>
          </a:p>
        </p:txBody>
      </p:sp>
    </p:spTree>
    <p:extLst>
      <p:ext uri="{BB962C8B-B14F-4D97-AF65-F5344CB8AC3E}">
        <p14:creationId xmlns:p14="http://schemas.microsoft.com/office/powerpoint/2010/main" val="421483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https://</a:t>
            </a:r>
            <a:r>
              <a:rPr lang="en-GB" err="1"/>
              <a:t>www.youtube.com</a:t>
            </a:r>
            <a:r>
              <a:rPr lang="en-GB"/>
              <a:t>/</a:t>
            </a:r>
            <a:r>
              <a:rPr lang="en-GB" err="1"/>
              <a:t>watch?v</a:t>
            </a:r>
            <a:r>
              <a:rPr lang="en-GB"/>
              <a:t>=mcwIMsh_g3o</a:t>
            </a:r>
            <a:endParaRPr/>
          </a:p>
        </p:txBody>
      </p:sp>
    </p:spTree>
    <p:extLst>
      <p:ext uri="{BB962C8B-B14F-4D97-AF65-F5344CB8AC3E}">
        <p14:creationId xmlns:p14="http://schemas.microsoft.com/office/powerpoint/2010/main" val="4059916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5"/>
        <p:cNvGrpSpPr/>
        <p:nvPr/>
      </p:nvGrpSpPr>
      <p:grpSpPr>
        <a:xfrm>
          <a:off x="0" y="0"/>
          <a:ext cx="0" cy="0"/>
          <a:chOff x="0" y="0"/>
          <a:chExt cx="0" cy="0"/>
        </a:xfrm>
      </p:grpSpPr>
      <p:sp>
        <p:nvSpPr>
          <p:cNvPr id="3726" name="Google Shape;3726;g89f325e8c8_0_4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7" name="Google Shape;3727;g89f325e8c8_0_4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zh-CN"/>
              <a:t>Major events in the development of CAD technology </a:t>
            </a:r>
          </a:p>
          <a:p>
            <a:pPr marL="0" lvl="0" indent="0" algn="l" rtl="0">
              <a:spcBef>
                <a:spcPts val="0"/>
              </a:spcBef>
              <a:spcAft>
                <a:spcPts val="0"/>
              </a:spcAft>
              <a:buNone/>
            </a:pPr>
            <a:r>
              <a:rPr lang="en-GB" altLang="zh-CN"/>
              <a:t>Pronto (Program for Numerical Tooling Operations). – First commercial numerical-control programming language/ system.</a:t>
            </a:r>
          </a:p>
          <a:p>
            <a:pPr marL="0" lvl="0" indent="0" algn="l" rtl="0">
              <a:spcBef>
                <a:spcPts val="0"/>
              </a:spcBef>
              <a:spcAft>
                <a:spcPts val="0"/>
              </a:spcAft>
              <a:buNone/>
            </a:pPr>
            <a:endParaRPr lang="en-GB" altLang="zh-CN" b="1" i="1"/>
          </a:p>
          <a:p>
            <a:pPr marL="0" lvl="0" indent="0" algn="l" rtl="0">
              <a:spcBef>
                <a:spcPts val="0"/>
              </a:spcBef>
              <a:spcAft>
                <a:spcPts val="0"/>
              </a:spcAft>
              <a:buNone/>
            </a:pPr>
            <a:r>
              <a:rPr lang="en-GB" altLang="zh-CN" b="1" i="1"/>
              <a:t>In 1960s</a:t>
            </a:r>
            <a:r>
              <a:rPr lang="en-GB" altLang="zh-CN"/>
              <a:t>: </a:t>
            </a:r>
            <a:r>
              <a:rPr lang="en-US" altLang="zh-CN"/>
              <a:t>Sketch</a:t>
            </a:r>
            <a:r>
              <a:rPr lang="zh-CN" altLang="en-US"/>
              <a:t> </a:t>
            </a:r>
            <a:r>
              <a:rPr lang="en-US" altLang="zh-CN"/>
              <a:t>Pad created</a:t>
            </a:r>
            <a:r>
              <a:rPr lang="zh-CN" altLang="en-US"/>
              <a:t> </a:t>
            </a:r>
            <a:r>
              <a:rPr lang="en-US" altLang="zh-CN"/>
              <a:t>by</a:t>
            </a:r>
            <a:r>
              <a:rPr lang="zh-CN" altLang="en-US"/>
              <a:t> </a:t>
            </a:r>
            <a:r>
              <a:rPr lang="en-US" altLang="zh-CN"/>
              <a:t>Dr.</a:t>
            </a:r>
            <a:r>
              <a:rPr lang="zh-CN" altLang="en-US"/>
              <a:t> </a:t>
            </a:r>
            <a:r>
              <a:rPr lang="en-US" altLang="zh-CN"/>
              <a:t>Ivan</a:t>
            </a:r>
            <a:r>
              <a:rPr lang="zh-CN" altLang="en-US"/>
              <a:t> </a:t>
            </a:r>
            <a:r>
              <a:rPr lang="en-US" altLang="zh-CN"/>
              <a:t>Sutherland</a:t>
            </a:r>
            <a:r>
              <a:rPr lang="zh-CN" altLang="en-US"/>
              <a:t> </a:t>
            </a:r>
            <a:r>
              <a:rPr lang="en-US" altLang="zh-CN"/>
              <a:t>at</a:t>
            </a:r>
            <a:r>
              <a:rPr lang="zh-CN" altLang="en-US"/>
              <a:t> </a:t>
            </a:r>
            <a:r>
              <a:rPr lang="en-US" altLang="zh-CN"/>
              <a:t>MIT </a:t>
            </a:r>
            <a:r>
              <a:rPr lang="en-GB" sz="1100" b="0" i="0" u="none" strike="noStrike" cap="none">
                <a:solidFill>
                  <a:srgbClr val="000000"/>
                </a:solidFill>
                <a:effectLst/>
                <a:latin typeface="Arial"/>
                <a:ea typeface="Arial"/>
                <a:cs typeface="Arial"/>
                <a:sym typeface="Arial"/>
              </a:rPr>
              <a:t>was a new step forward in human-machine interaction and was a breakthrough in computer graphics in general. The most important advances are the introduction of a graphical user interface. The GUIA graphical interface allows users to interact with the computer through visual aids (icons). This contradicts the more traditional computer interaction method with text and object-oriented programming.</a:t>
            </a:r>
            <a:endParaRPr lang="en-GB" altLang="zh-CN"/>
          </a:p>
          <a:p>
            <a:pPr marL="0" lvl="0" indent="0" algn="l" rtl="0">
              <a:spcBef>
                <a:spcPts val="0"/>
              </a:spcBef>
              <a:spcAft>
                <a:spcPts val="0"/>
              </a:spcAft>
              <a:buNone/>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1" i="1" u="none" strike="noStrike" cap="none">
                <a:solidFill>
                  <a:srgbClr val="000000"/>
                </a:solidFill>
                <a:effectLst/>
                <a:latin typeface="Arial"/>
                <a:ea typeface="Arial"/>
                <a:cs typeface="Arial"/>
                <a:sym typeface="Arial"/>
              </a:rPr>
              <a:t>In 1970s</a:t>
            </a:r>
            <a:r>
              <a:rPr lang="en-GB" sz="1100" b="0" i="0" u="none" strike="noStrike" cap="none">
                <a:solidFill>
                  <a:srgbClr val="000000"/>
                </a:solidFill>
                <a:effectLst/>
                <a:latin typeface="Arial"/>
                <a:ea typeface="Arial"/>
                <a:cs typeface="Arial"/>
                <a:sym typeface="Arial"/>
              </a:rPr>
              <a:t>: The introduction of Automated Drafting and Machining (ADAM) is another important step forward. </a:t>
            </a:r>
            <a:r>
              <a:rPr lang="en-GB"/>
              <a:t>ADAM</a:t>
            </a:r>
            <a:r>
              <a:rPr lang="zh-CN" altLang="en-US"/>
              <a:t> </a:t>
            </a:r>
            <a:r>
              <a:rPr lang="en-US" altLang="zh-CN"/>
              <a:t>(Automated</a:t>
            </a:r>
            <a:r>
              <a:rPr lang="zh-CN" altLang="en-US"/>
              <a:t> </a:t>
            </a:r>
            <a:r>
              <a:rPr lang="en-US" altLang="zh-CN"/>
              <a:t>Drafting</a:t>
            </a:r>
            <a:r>
              <a:rPr lang="zh-CN" altLang="en-US"/>
              <a:t> </a:t>
            </a:r>
            <a:r>
              <a:rPr lang="en-US" altLang="zh-CN"/>
              <a:t>and</a:t>
            </a:r>
            <a:r>
              <a:rPr lang="zh-CN" altLang="en-US"/>
              <a:t> </a:t>
            </a:r>
            <a:r>
              <a:rPr lang="en-US" altLang="zh-CN"/>
              <a:t>Machinery) </a:t>
            </a:r>
            <a:r>
              <a:rPr lang="en-GB" altLang="zh-CN"/>
              <a:t>is</a:t>
            </a:r>
            <a:r>
              <a:rPr lang="en-US" altLang="zh-CN"/>
              <a:t> </a:t>
            </a:r>
            <a:r>
              <a:rPr lang="en-GB" altLang="zh-CN" sz="1100">
                <a:solidFill>
                  <a:schemeClr val="dk2"/>
                </a:solidFill>
                <a:latin typeface="Muli"/>
                <a:sym typeface="Muli"/>
              </a:rPr>
              <a:t>a</a:t>
            </a:r>
            <a:r>
              <a:rPr lang="en-GB" sz="1100">
                <a:solidFill>
                  <a:schemeClr val="dk2"/>
                </a:solidFill>
                <a:latin typeface="Muli"/>
                <a:ea typeface="Muli"/>
                <a:cs typeface="Muli"/>
                <a:sym typeface="Muli"/>
              </a:rPr>
              <a:t>n interactive graphics system written in Fortran, designed to work on virtually all mainframe computers. </a:t>
            </a:r>
            <a:r>
              <a:rPr lang="en-GB"/>
              <a:t>Approximately</a:t>
            </a:r>
            <a:r>
              <a:rPr lang="zh-CN" altLang="en-US"/>
              <a:t> </a:t>
            </a:r>
            <a:r>
              <a:rPr lang="en-GB"/>
              <a:t>90% of today’s commercial drafting programs can be traced back to ADAM. </a:t>
            </a:r>
          </a:p>
          <a:p>
            <a:pPr marL="0" lvl="0" indent="0" algn="l" rtl="0">
              <a:spcBef>
                <a:spcPts val="0"/>
              </a:spcBef>
              <a:spcAft>
                <a:spcPts val="0"/>
              </a:spcAft>
              <a:buNone/>
            </a:pPr>
            <a:endParaRPr lang="en-GB" sz="1100" b="1" i="1"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r>
              <a:rPr lang="en-GB" sz="1100" b="1" i="1" u="none" strike="noStrike" cap="none">
                <a:solidFill>
                  <a:srgbClr val="000000"/>
                </a:solidFill>
                <a:effectLst/>
                <a:latin typeface="Arial"/>
                <a:ea typeface="Arial"/>
                <a:cs typeface="Arial"/>
                <a:sym typeface="Arial"/>
              </a:rPr>
              <a:t>In 1980s</a:t>
            </a:r>
            <a:r>
              <a:rPr lang="en-GB" sz="1100" b="0" i="0" u="none" strike="noStrike" cap="none">
                <a:solidFill>
                  <a:srgbClr val="000000"/>
                </a:solidFill>
                <a:effectLst/>
                <a:latin typeface="Arial"/>
                <a:ea typeface="Arial"/>
                <a:cs typeface="Arial"/>
                <a:sym typeface="Arial"/>
              </a:rPr>
              <a:t>: </a:t>
            </a:r>
            <a:r>
              <a:rPr lang="en-GB" altLang="zh-CN"/>
              <a:t>Autodesk/ Auto CAD, the first piece of 2D system CAD software released on PC, has received major software sales.</a:t>
            </a:r>
          </a:p>
          <a:p>
            <a:pPr marL="171450" lvl="0" indent="-171450" algn="l" rtl="0">
              <a:spcBef>
                <a:spcPts val="0"/>
              </a:spcBef>
              <a:spcAft>
                <a:spcPts val="0"/>
              </a:spcAft>
            </a:pPr>
            <a:r>
              <a:rPr lang="en-GB" sz="1100" b="0" i="0" u="none" strike="noStrike" cap="none">
                <a:solidFill>
                  <a:srgbClr val="000000"/>
                </a:solidFill>
                <a:effectLst/>
                <a:latin typeface="Arial"/>
                <a:ea typeface="Arial"/>
                <a:cs typeface="Arial"/>
                <a:sym typeface="Arial"/>
              </a:rPr>
              <a:t>Solid modelling is a major development in CAD in the 1980s.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Pro/Engineer was the mainstream 3D modelling software released based on solid geometry and feature-based parametric techniques.</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i="1"/>
              <a:t>In 1990s</a:t>
            </a:r>
            <a:r>
              <a:rPr lang="en-GB" altLang="zh-CN"/>
              <a:t>: SolidWorks 95 by Dassault Systems for Windows was introduced. The  software allowed more. Engineers to take advantage of 3D CAD technology.</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b="1"/>
              <a:t>In 21</a:t>
            </a:r>
            <a:r>
              <a:rPr lang="en-GB" altLang="zh-CN" b="1" baseline="30000"/>
              <a:t>st</a:t>
            </a:r>
            <a:r>
              <a:rPr lang="en-GB" altLang="zh-CN" b="1"/>
              <a:t> century</a:t>
            </a:r>
            <a:r>
              <a:rPr lang="en-GB" altLang="zh-CN"/>
              <a:t>: Important trends. Include: Standardisation of software so different packages can share data, greater sophistication of visual representation, and greater integration of modelling and testing applications.</a:t>
            </a:r>
          </a:p>
          <a:p>
            <a:pPr marL="0" lvl="0" indent="0" algn="l" rtl="0">
              <a:spcBef>
                <a:spcPts val="0"/>
              </a:spcBef>
              <a:spcAft>
                <a:spcPts val="0"/>
              </a:spcAft>
              <a:buNone/>
            </a:pPr>
            <a:endParaRPr lang="en-GB" altLang="zh-CN"/>
          </a:p>
          <a:p>
            <a:pPr marL="158750" indent="0">
              <a:buFontTx/>
              <a:buNone/>
            </a:pPr>
            <a:r>
              <a:rPr lang="en-GB" sz="1100" b="1" i="0" u="none" strike="noStrike" cap="none">
                <a:solidFill>
                  <a:srgbClr val="000000"/>
                </a:solidFill>
                <a:effectLst/>
                <a:latin typeface="Arial"/>
                <a:ea typeface="Arial"/>
                <a:cs typeface="Arial"/>
                <a:sym typeface="Arial"/>
              </a:rPr>
              <a:t>The future of CAD</a:t>
            </a:r>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CAD in the cloud</a:t>
            </a:r>
          </a:p>
          <a:p>
            <a:pPr lvl="0"/>
            <a:r>
              <a:rPr lang="en-GB" sz="1100" b="0" i="0" u="none" strike="noStrike" cap="none">
                <a:solidFill>
                  <a:srgbClr val="000000"/>
                </a:solidFill>
                <a:effectLst/>
                <a:latin typeface="Arial"/>
                <a:ea typeface="Arial"/>
                <a:cs typeface="Arial"/>
                <a:sym typeface="Arial"/>
              </a:rPr>
              <a:t>VR and AR</a:t>
            </a:r>
          </a:p>
          <a:p>
            <a:pPr lvl="0"/>
            <a:r>
              <a:rPr lang="en-GB" sz="1100" b="0" i="0" u="none" strike="noStrike" cap="none">
                <a:solidFill>
                  <a:srgbClr val="000000"/>
                </a:solidFill>
                <a:effectLst/>
                <a:latin typeface="Arial"/>
                <a:ea typeface="Arial"/>
                <a:cs typeface="Arial"/>
                <a:sym typeface="Arial"/>
              </a:rPr>
              <a:t>Full virtual prototyping</a:t>
            </a:r>
          </a:p>
          <a:p>
            <a:pPr lvl="0"/>
            <a:r>
              <a:rPr lang="en-GB" sz="1100" b="0" i="0" u="none" strike="noStrike" cap="none">
                <a:solidFill>
                  <a:srgbClr val="000000"/>
                </a:solidFill>
                <a:effectLst/>
                <a:latin typeface="Arial"/>
                <a:ea typeface="Arial"/>
                <a:cs typeface="Arial"/>
                <a:sym typeface="Arial"/>
              </a:rPr>
              <a:t>Additive Manufacturing</a:t>
            </a:r>
          </a:p>
          <a:p>
            <a:pPr marL="0" lvl="0" indent="0" algn="l" rtl="0">
              <a:spcBef>
                <a:spcPts val="0"/>
              </a:spcBef>
              <a:spcAft>
                <a:spcPts val="0"/>
              </a:spcAft>
              <a:buNone/>
            </a:pPr>
            <a:r>
              <a:rPr lang="en-GB" altLang="zh-CN"/>
              <a:t>https://ufo3d.com/types-of-3d-modeling-different-industries/</a:t>
            </a:r>
          </a:p>
          <a:p>
            <a:pPr marL="0" lvl="0" indent="0" algn="l" rtl="0">
              <a:spcBef>
                <a:spcPts val="0"/>
              </a:spcBef>
              <a:spcAft>
                <a:spcPts val="0"/>
              </a:spcAft>
              <a:buNone/>
            </a:pPr>
            <a:r>
              <a:rPr lang="en-GB" altLang="zh-CN"/>
              <a:t>https://www.scan2cad.com/blog/cad/cad-product-design/</a:t>
            </a:r>
          </a:p>
          <a:p>
            <a:pPr marL="0" lvl="0" indent="0" algn="l" rtl="0">
              <a:spcBef>
                <a:spcPts val="0"/>
              </a:spcBef>
              <a:spcAft>
                <a:spcPts val="0"/>
              </a:spcAft>
              <a:buNone/>
            </a:pPr>
            <a:endParaRPr lang="en-GB" altLang="zh-CN"/>
          </a:p>
          <a:p>
            <a:pPr marL="0" lvl="0" indent="0" algn="l" rtl="0">
              <a:spcBef>
                <a:spcPts val="0"/>
              </a:spcBef>
              <a:spcAft>
                <a:spcPts val="0"/>
              </a:spcAft>
              <a:buNone/>
            </a:pPr>
            <a:r>
              <a:rPr lang="en-GB" altLang="zh-CN"/>
              <a:t>https://</a:t>
            </a:r>
            <a:r>
              <a:rPr lang="en-GB" altLang="zh-CN" err="1"/>
              <a:t>partsolutions.com</a:t>
            </a:r>
            <a:r>
              <a:rPr lang="en-GB" altLang="zh-CN"/>
              <a:t>/60-years-of-cad-infographic-the-history-of-cad-since-1957/</a:t>
            </a:r>
          </a:p>
          <a:p>
            <a:pPr marL="0" lvl="0" indent="0" algn="l" rtl="0">
              <a:spcBef>
                <a:spcPts val="0"/>
              </a:spcBef>
              <a:spcAft>
                <a:spcPts val="0"/>
              </a:spcAft>
              <a:buNone/>
            </a:pPr>
            <a:r>
              <a:rPr lang="en-GB" altLang="zh-CN"/>
              <a:t>https://</a:t>
            </a:r>
            <a:r>
              <a:rPr lang="en-GB" altLang="zh-CN" err="1"/>
              <a:t>medium.com</a:t>
            </a:r>
            <a:r>
              <a:rPr lang="en-GB" altLang="zh-CN"/>
              <a:t>/technical-illustration/evolution-of-cad-from-light-pens-to-synchronous-technology-549cc8eef5d0</a:t>
            </a:r>
            <a:r>
              <a:rPr lang="zh-CN" altLang="en-US"/>
              <a:t> </a:t>
            </a:r>
            <a:endParaRPr lang="en-GB" altLang="zh-CN"/>
          </a:p>
          <a:p>
            <a:pPr marL="0" lvl="0" indent="0" algn="l" rtl="0">
              <a:spcBef>
                <a:spcPts val="0"/>
              </a:spcBef>
              <a:spcAft>
                <a:spcPts val="0"/>
              </a:spcAft>
              <a:buNone/>
            </a:pPr>
            <a:r>
              <a:rPr lang="en-GB" altLang="zh-CN"/>
              <a:t>https://</a:t>
            </a:r>
            <a:r>
              <a:rPr lang="en-GB" altLang="zh-CN" err="1"/>
              <a:t>slidetodoc.com</a:t>
            </a:r>
            <a:r>
              <a:rPr lang="en-GB" altLang="zh-CN"/>
              <a:t>/major-events-in-the-development-of-</a:t>
            </a:r>
            <a:r>
              <a:rPr lang="en-GB" altLang="zh-CN" err="1"/>
              <a:t>cadcam</a:t>
            </a:r>
            <a:r>
              <a:rPr lang="en-GB" altLang="zh-CN"/>
              <a:t>-technology/</a:t>
            </a:r>
          </a:p>
          <a:p>
            <a:pPr marL="0" lvl="0" indent="0" algn="l" rtl="0">
              <a:spcBef>
                <a:spcPts val="0"/>
              </a:spcBef>
              <a:spcAft>
                <a:spcPts val="0"/>
              </a:spcAft>
              <a:buNone/>
            </a:pPr>
            <a:endParaRPr lang="en-GB"/>
          </a:p>
          <a:p>
            <a:pPr marL="0" lvl="0" indent="0" algn="l" rtl="0">
              <a:spcBef>
                <a:spcPts val="0"/>
              </a:spcBef>
              <a:spcAft>
                <a:spcPts val="0"/>
              </a:spcAft>
              <a:buNone/>
            </a:pPr>
            <a:r>
              <a:rPr lang="en-GB"/>
              <a:t>CAD is in constant evolution, bringing updates and new features with every new version of a particular tool. </a:t>
            </a:r>
          </a:p>
          <a:p>
            <a:pPr marL="0" lvl="0" indent="0" algn="l" rtl="0">
              <a:spcBef>
                <a:spcPts val="0"/>
              </a:spcBef>
              <a:spcAft>
                <a:spcPts val="0"/>
              </a:spcAft>
              <a:buNone/>
            </a:pPr>
            <a:endParaRPr lang="en-GB"/>
          </a:p>
          <a:p>
            <a:pPr marL="0" lvl="0" indent="0" algn="l" rtl="0">
              <a:spcBef>
                <a:spcPts val="0"/>
              </a:spcBef>
              <a:spcAft>
                <a:spcPts val="0"/>
              </a:spcAft>
              <a:buNone/>
            </a:pPr>
            <a:r>
              <a:rPr lang="en-GB">
                <a:effectLst/>
              </a:rPr>
              <a:t>Image source: </a:t>
            </a:r>
          </a:p>
          <a:p>
            <a:pPr marL="0" lvl="0" indent="0" algn="l" rtl="0">
              <a:spcBef>
                <a:spcPts val="0"/>
              </a:spcBef>
              <a:spcAft>
                <a:spcPts val="0"/>
              </a:spcAft>
              <a:buNone/>
            </a:pPr>
            <a:r>
              <a:rPr lang="en-GB">
                <a:effectLst/>
              </a:rPr>
              <a:t>https://</a:t>
            </a:r>
            <a:r>
              <a:rPr lang="en-GB" err="1">
                <a:effectLst/>
              </a:rPr>
              <a:t>partsolutions.com</a:t>
            </a:r>
            <a:r>
              <a:rPr lang="en-GB">
                <a:effectLst/>
              </a:rPr>
              <a:t>/</a:t>
            </a:r>
            <a:r>
              <a:rPr lang="en-GB" err="1">
                <a:effectLst/>
              </a:rPr>
              <a:t>wp</a:t>
            </a:r>
            <a:r>
              <a:rPr lang="en-GB">
                <a:effectLst/>
              </a:rPr>
              <a:t>-content/uploads/2017/09/The-history-of-CAD_CADENAS_R3.png</a:t>
            </a:r>
          </a:p>
        </p:txBody>
      </p:sp>
    </p:spTree>
    <p:extLst>
      <p:ext uri="{BB962C8B-B14F-4D97-AF65-F5344CB8AC3E}">
        <p14:creationId xmlns:p14="http://schemas.microsoft.com/office/powerpoint/2010/main" val="338215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CAD is used by engineers, architects, artists and designers to produce detailed designs and technical drawings</a:t>
            </a:r>
            <a:r>
              <a:rPr lang="en-US" altLang="zh-CN" sz="1100" b="0" i="0" u="none" strike="noStrike" cap="none">
                <a:solidFill>
                  <a:srgbClr val="000000"/>
                </a:solidFill>
                <a:effectLst/>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use of CAD design software falls into two categories. CAD software is usually used when creating industrial objects such as mechanical objects. On the other hand, some CAD software enables more artistic freedom as designs do not need to work mechanically, be functional or fit to a real-world device. Historically, 3D modelling software has been used in film animations and video games to make organic designs. However, it can also be used to create 3D printable models.</a:t>
            </a: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10537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GB" sz="1100" b="0" i="0" u="none" strike="noStrike" cap="none">
                <a:solidFill>
                  <a:srgbClr val="000000"/>
                </a:solidFill>
                <a:effectLst/>
                <a:latin typeface="Arial"/>
                <a:ea typeface="Arial"/>
                <a:cs typeface="Arial"/>
                <a:sym typeface="Arial"/>
              </a:rPr>
              <a:t>Almost everything all around us today has been built with CAD.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CAD is extensively used in the design of tools and equipment required in the engineering and manufacturing process as well as in the construction domain.</a:t>
            </a:r>
            <a:r>
              <a:rPr lang="zh-CN" altLang="en-US" sz="1100" b="0" i="0" u="none" strike="noStrike" cap="none">
                <a:solidFill>
                  <a:srgbClr val="000000"/>
                </a:solidFill>
                <a:effectLst/>
                <a:latin typeface="Arial"/>
                <a:ea typeface="Arial"/>
                <a:cs typeface="Arial"/>
                <a:sym typeface="Arial"/>
              </a:rPr>
              <a:t> </a:t>
            </a:r>
            <a:r>
              <a:rPr lang="en-GB" sz="1100" b="0" i="0" u="none" strike="noStrike" cap="none">
                <a:solidFill>
                  <a:srgbClr val="000000"/>
                </a:solidFill>
                <a:effectLst/>
                <a:latin typeface="Arial"/>
                <a:ea typeface="Arial"/>
                <a:cs typeface="Arial"/>
                <a:sym typeface="Arial"/>
              </a:rPr>
              <a:t>Each of these industries has specific purposes for using 3D models</a:t>
            </a:r>
            <a:r>
              <a:rPr lang="en-US" altLang="zh-CN" sz="1100" b="0" i="0" u="none" strike="noStrike" cap="none">
                <a:solidFill>
                  <a:srgbClr val="000000"/>
                </a:solidFill>
                <a:effectLst/>
                <a:latin typeface="Arial"/>
                <a:ea typeface="Arial"/>
                <a:cs typeface="Arial"/>
                <a:sym typeface="Arial"/>
              </a:rPr>
              <a:t>.</a:t>
            </a:r>
            <a:endParaRPr lang="en-GB"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Chemical engineering: Design and managing of large-scale plant processes and conditions. CAD software is used for </a:t>
            </a:r>
            <a:r>
              <a:rPr lang="en-GB" sz="1100" b="0" i="0" u="none" strike="noStrike" cap="none">
                <a:solidFill>
                  <a:srgbClr val="000000"/>
                </a:solidFill>
                <a:effectLst/>
                <a:latin typeface="Arial"/>
                <a:ea typeface="Arial"/>
                <a:cs typeface="Arial"/>
                <a:sym typeface="Arial"/>
              </a:rPr>
              <a:t>the creation of plans, specifications and analyses for new plants or plant modifications.</a:t>
            </a: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Civil engineering: Design and construct public and private works such as infrastructure, buildings, bridges.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Electrical engineering: Design, develop and test circuits, electrical devices and telecommunications networks.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Mechanical engineering: Design mechanical</a:t>
            </a:r>
            <a:r>
              <a:rPr lang="en-GB" sz="1100" b="0" i="0" u="none" strike="noStrike" cap="none">
                <a:solidFill>
                  <a:srgbClr val="000000"/>
                </a:solidFill>
                <a:effectLst/>
                <a:latin typeface="Arial"/>
                <a:cs typeface="Arial"/>
                <a:sym typeface="Arial"/>
              </a:rPr>
              <a:t> </a:t>
            </a:r>
            <a:r>
              <a:rPr lang="en-GB" sz="1100" b="0" i="0" u="none" strike="noStrike" cap="none">
                <a:solidFill>
                  <a:srgbClr val="000000"/>
                </a:solidFill>
                <a:effectLst/>
                <a:latin typeface="Arial"/>
                <a:ea typeface="Arial"/>
                <a:cs typeface="Arial"/>
                <a:sym typeface="Arial"/>
              </a:rPr>
              <a:t>components and assemblies to fit their strict technical specifications, perform simulations.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58358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0"/>
        <p:cNvGrpSpPr/>
        <p:nvPr/>
      </p:nvGrpSpPr>
      <p:grpSpPr>
        <a:xfrm>
          <a:off x="0" y="0"/>
          <a:ext cx="0" cy="0"/>
          <a:chOff x="0" y="0"/>
          <a:chExt cx="0" cy="0"/>
        </a:xfrm>
      </p:grpSpPr>
      <p:sp>
        <p:nvSpPr>
          <p:cNvPr id="3561" name="Google Shape;3561;g89f325e8c8_0_2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2" name="Google Shape;3562;g89f325e8c8_0_2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CAD is also largely used in architecture, product design, followed by fashion and game design industry.</a:t>
            </a:r>
          </a:p>
          <a:p>
            <a:pPr lvl="0"/>
            <a:endParaRPr lang="en-GB" sz="1100" b="0" i="0" u="none" strike="noStrike" cap="none">
              <a:solidFill>
                <a:srgbClr val="000000"/>
              </a:solidFill>
              <a:effectLst/>
              <a:latin typeface="Arial"/>
              <a:ea typeface="Arial"/>
              <a:cs typeface="Arial"/>
              <a:sym typeface="Arial"/>
            </a:endParaRPr>
          </a:p>
          <a:p>
            <a:pPr lvl="0"/>
            <a:r>
              <a:rPr lang="en-GB" sz="1100" b="0" i="0" u="none" strike="noStrike" cap="none">
                <a:solidFill>
                  <a:srgbClr val="000000"/>
                </a:solidFill>
                <a:effectLst/>
                <a:latin typeface="Arial"/>
                <a:ea typeface="Arial"/>
                <a:cs typeface="Arial"/>
                <a:sym typeface="Arial"/>
              </a:rPr>
              <a:t>Architecture is one of the most demanding disciplines when talking about CAD; there are so many elements involved during the design of a project that one almost needs software support. (https://www.scan2cad.com/blog/cad/industries-use-cad-architecture/) </a:t>
            </a:r>
          </a:p>
          <a:p>
            <a:pPr lvl="0"/>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Fashion design: </a:t>
            </a:r>
            <a:r>
              <a:rPr lang="en-GB"/>
              <a:t>https://</a:t>
            </a:r>
            <a:r>
              <a:rPr lang="en-GB" err="1"/>
              <a:t>www.sculpteo.com</a:t>
            </a:r>
            <a:r>
              <a:rPr lang="en-GB"/>
              <a:t>/</a:t>
            </a:r>
            <a:r>
              <a:rPr lang="en-GB" err="1"/>
              <a:t>en</a:t>
            </a:r>
            <a:r>
              <a:rPr lang="en-GB"/>
              <a:t>/3d-learning-hub/3d-printing-software/best-cad-fashion-design-software/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https://</a:t>
            </a:r>
            <a:r>
              <a:rPr lang="en-GB" err="1"/>
              <a:t>www.suuchi.com</a:t>
            </a:r>
            <a:r>
              <a:rPr lang="en-GB"/>
              <a:t>/5-fashion-cad-solutions-that-could-make-your-fashion-design-process-easier/</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Entertainment industry (Film and television): CAD software is used for storyboarding and character design,  development and inclusion of motion graphics.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a:solidFill>
                  <a:srgbClr val="000000"/>
                </a:solidFill>
                <a:effectLst/>
                <a:latin typeface="Arial"/>
                <a:ea typeface="Arial"/>
                <a:cs typeface="Arial"/>
                <a:sym typeface="Arial"/>
              </a:rPr>
              <a:t>Game Design: CAD software is used in high and low resolution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as well as in animation, motion capture, lighting and 3D data transfer.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www.indiacadworks.com</a:t>
            </a:r>
            <a:r>
              <a:rPr lang="en-GB" sz="1100" b="0" i="0" u="none" strike="noStrike" cap="none">
                <a:solidFill>
                  <a:srgbClr val="000000"/>
                </a:solidFill>
                <a:effectLst/>
                <a:latin typeface="Arial"/>
                <a:ea typeface="Arial"/>
                <a:cs typeface="Arial"/>
                <a:sym typeface="Arial"/>
              </a:rPr>
              <a:t>/blog/how-the-entertainment-industry-uses-cad-computer-aided-design/) </a:t>
            </a:r>
          </a:p>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GB" sz="1100" b="0" i="0" u="none" strike="noStrike" cap="none">
                <a:solidFill>
                  <a:srgbClr val="000000"/>
                </a:solidFill>
                <a:effectLst/>
                <a:latin typeface="Arial"/>
                <a:ea typeface="Arial"/>
                <a:cs typeface="Arial"/>
                <a:sym typeface="Arial"/>
              </a:rPr>
              <a:t>Software: https://</a:t>
            </a:r>
            <a:r>
              <a:rPr lang="en-GB" sz="1100" b="0" i="0" u="none" strike="noStrike" cap="none" err="1">
                <a:solidFill>
                  <a:srgbClr val="000000"/>
                </a:solidFill>
                <a:effectLst/>
                <a:latin typeface="Arial"/>
                <a:ea typeface="Arial"/>
                <a:cs typeface="Arial"/>
                <a:sym typeface="Arial"/>
              </a:rPr>
              <a:t>www.autodesk.com</a:t>
            </a:r>
            <a:r>
              <a:rPr lang="en-GB" sz="1100" b="0" i="0" u="none" strike="noStrike" cap="none">
                <a:solidFill>
                  <a:srgbClr val="000000"/>
                </a:solidFill>
                <a:effectLst/>
                <a:latin typeface="Arial"/>
                <a:ea typeface="Arial"/>
                <a:cs typeface="Arial"/>
                <a:sym typeface="Arial"/>
              </a:rPr>
              <a:t>/industry/media-entertainment/game-design-and-development maya</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effectLst/>
              </a:rPr>
              <a:t>https://www.scan2cad.com/blog/cad/how-engineers-use-cad/#history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https://all3dp.com/2/what-is-cad-design-simply-explained/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Image sources: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Architecture: AutoCAD Architecture - https://</a:t>
            </a:r>
            <a:r>
              <a:rPr lang="en-GB" err="1"/>
              <a:t>www.autodesk.com</a:t>
            </a:r>
            <a:r>
              <a:rPr lang="en-GB"/>
              <a:t>/products/</a:t>
            </a:r>
            <a:r>
              <a:rPr lang="en-GB" err="1"/>
              <a:t>autocad</a:t>
            </a:r>
            <a:r>
              <a:rPr lang="en-GB"/>
              <a:t>/included-toolsets/</a:t>
            </a:r>
            <a:r>
              <a:rPr lang="en-GB" err="1"/>
              <a:t>autocad</a:t>
            </a:r>
            <a:r>
              <a:rPr lang="en-GB"/>
              <a:t>-architecture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Product Design: Fusion360 - https://</a:t>
            </a:r>
            <a:r>
              <a:rPr lang="en-GB" err="1"/>
              <a:t>www.autodesk.eu</a:t>
            </a:r>
            <a:r>
              <a:rPr lang="en-GB"/>
              <a:t>/products/fusion-360/overview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Fashion Design: Tukatech - https://</a:t>
            </a:r>
            <a:r>
              <a:rPr lang="en-GB" err="1"/>
              <a:t>www.prnewswire.com</a:t>
            </a:r>
            <a:r>
              <a:rPr lang="en-GB"/>
              <a:t>/news-releases/tukatech-introduces-worlds-first-fully-automatic-pattern-making-system-300889148.html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Entertainment Industry: Maya - https://</a:t>
            </a:r>
            <a:r>
              <a:rPr lang="en-GB" err="1"/>
              <a:t>www.autodesk.com</a:t>
            </a:r>
            <a:r>
              <a:rPr lang="en-GB"/>
              <a:t>/products/maya/</a:t>
            </a:r>
            <a:r>
              <a:rPr lang="en-GB" err="1"/>
              <a:t>overview?term</a:t>
            </a:r>
            <a:r>
              <a:rPr lang="en-GB"/>
              <a:t>=1-YEAR&amp;tab=subscription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p>
        </p:txBody>
      </p:sp>
    </p:spTree>
    <p:extLst>
      <p:ext uri="{BB962C8B-B14F-4D97-AF65-F5344CB8AC3E}">
        <p14:creationId xmlns:p14="http://schemas.microsoft.com/office/powerpoint/2010/main" val="51231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t</a:t>
            </a:r>
            <a:r>
              <a:rPr lang="en-GB"/>
              <a:t>o assist in the creation, modification, analysis or optimisation of a design.</a:t>
            </a:r>
          </a:p>
          <a:p>
            <a:pPr marL="158750" indent="0">
              <a:buNone/>
            </a:pPr>
            <a:endParaRPr lang="en-GB" sz="1100" b="0" i="0" u="none" strike="noStrike" cap="none">
              <a:solidFill>
                <a:srgbClr val="000000"/>
              </a:solidFill>
              <a:effectLst/>
              <a:latin typeface="Arial"/>
              <a:ea typeface="Arial"/>
              <a:cs typeface="Arial"/>
              <a:sym typeface="Arial"/>
            </a:endParaRP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p>
          <a:p>
            <a:endParaRPr lang="en-GB" sz="1100" b="0" i="0" u="none" strike="noStrike" cap="none">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a:t>Photo realistic rendering (Photorealistic Renderings for Marketing, Kickstarter Campaign Content, Digital Mock-ups for Investor Presentations, e-Commerce Images) (Show examples) rendering and animation capabilities to better visualise product design.</a:t>
            </a:r>
          </a:p>
          <a:p>
            <a:endParaRPr lang="en-GB" sz="1100" b="0" i="0" u="none" strike="noStrike" cap="none">
              <a:solidFill>
                <a:srgbClr val="000000"/>
              </a:solidFill>
              <a:effectLst/>
              <a:latin typeface="Arial"/>
              <a:ea typeface="Arial"/>
              <a:cs typeface="Arial"/>
              <a:sym typeface="Arial"/>
            </a:endParaRPr>
          </a:p>
          <a:p>
            <a:pPr marL="0" lvl="0" indent="0" algn="l" rtl="0">
              <a:spcBef>
                <a:spcPts val="0"/>
              </a:spcBef>
              <a:spcAft>
                <a:spcPts val="0"/>
              </a:spcAft>
              <a:buNone/>
            </a:pPr>
            <a:endParaRPr lang="en-GB"/>
          </a:p>
        </p:txBody>
      </p:sp>
    </p:spTree>
    <p:extLst>
      <p:ext uri="{BB962C8B-B14F-4D97-AF65-F5344CB8AC3E}">
        <p14:creationId xmlns:p14="http://schemas.microsoft.com/office/powerpoint/2010/main" val="345244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GB" sz="1100" b="0" i="0" u="none" strike="noStrike" cap="none">
                <a:solidFill>
                  <a:srgbClr val="000000"/>
                </a:solidFill>
                <a:effectLst/>
                <a:latin typeface="Arial"/>
                <a:ea typeface="Arial"/>
                <a:cs typeface="Arial"/>
                <a:sym typeface="Arial"/>
              </a:rPr>
              <a:t>Time consuming</a:t>
            </a:r>
          </a:p>
          <a:p>
            <a:pPr lvl="0"/>
            <a:r>
              <a:rPr lang="en-GB" sz="1100" b="0" i="0" u="none" strike="noStrike" cap="none">
                <a:solidFill>
                  <a:srgbClr val="000000"/>
                </a:solidFill>
                <a:effectLst/>
                <a:latin typeface="Arial"/>
                <a:ea typeface="Arial"/>
                <a:cs typeface="Arial"/>
                <a:sym typeface="Arial"/>
              </a:rPr>
              <a:t>Expensive</a:t>
            </a:r>
          </a:p>
          <a:p>
            <a:r>
              <a:rPr lang="en-GB" sz="1100" b="0" i="0" u="none" strike="noStrike" cap="none">
                <a:solidFill>
                  <a:srgbClr val="000000"/>
                </a:solidFill>
                <a:effectLst/>
                <a:latin typeface="Arial"/>
                <a:ea typeface="Arial"/>
                <a:cs typeface="Arial"/>
                <a:sym typeface="Arial"/>
              </a:rPr>
              <a:t>Traditional product development models are unable to keep up.</a:t>
            </a:r>
            <a:r>
              <a:rPr lang="en-GB">
                <a:effectLst/>
              </a:rPr>
              <a:t> </a:t>
            </a:r>
          </a:p>
          <a:p>
            <a:pPr marL="158750" indent="0">
              <a:buNone/>
            </a:pPr>
            <a:endParaRPr lang="en-GB"/>
          </a:p>
          <a:p>
            <a:pPr marL="0" lvl="0" indent="0" algn="l" rtl="0">
              <a:spcBef>
                <a:spcPts val="0"/>
              </a:spcBef>
              <a:spcAft>
                <a:spcPts val="0"/>
              </a:spcAft>
              <a:buNone/>
            </a:pPr>
            <a:r>
              <a:rPr lang="en-GB"/>
              <a:t>https://</a:t>
            </a:r>
            <a:r>
              <a:rPr lang="en-GB" err="1"/>
              <a:t>www.pinterest.co.uk</a:t>
            </a:r>
            <a:r>
              <a:rPr lang="en-GB"/>
              <a:t>/pin/384705993175915240/</a:t>
            </a:r>
            <a:endParaRPr/>
          </a:p>
        </p:txBody>
      </p:sp>
    </p:spTree>
    <p:extLst>
      <p:ext uri="{BB962C8B-B14F-4D97-AF65-F5344CB8AC3E}">
        <p14:creationId xmlns:p14="http://schemas.microsoft.com/office/powerpoint/2010/main" val="2070314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ltLang="en-US" sz="1100"/>
              <a:t>Hand sketching, schematics, blueprints, exploded diagrams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en-US" sz="1100"/>
              <a:t>Traditional materials: Wood, paper, clay, epoxy, foam</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www.pinterest.co.uk</a:t>
            </a:r>
            <a:r>
              <a:rPr lang="en-GB"/>
              <a:t>/pin/40391727900268160/</a:t>
            </a:r>
          </a:p>
          <a:p>
            <a:pPr marL="0" lvl="0" indent="0" algn="l" rtl="0">
              <a:spcBef>
                <a:spcPts val="0"/>
              </a:spcBef>
              <a:spcAft>
                <a:spcPts val="0"/>
              </a:spcAft>
              <a:buNone/>
            </a:pPr>
            <a:r>
              <a:rPr lang="en-GB"/>
              <a:t>https://</a:t>
            </a:r>
            <a:r>
              <a:rPr lang="en-GB" err="1"/>
              <a:t>i.pinimg.com</a:t>
            </a:r>
            <a:r>
              <a:rPr lang="en-GB"/>
              <a:t>/originals/d4/c0/cc/d4c0ccbba190e9dd33cd7be017d76064.jpg</a:t>
            </a:r>
          </a:p>
          <a:p>
            <a:pPr marL="0" lvl="0" indent="0" algn="l" rtl="0">
              <a:spcBef>
                <a:spcPts val="0"/>
              </a:spcBef>
              <a:spcAft>
                <a:spcPts val="0"/>
              </a:spcAft>
              <a:buNone/>
            </a:pPr>
            <a:endParaRPr/>
          </a:p>
        </p:txBody>
      </p:sp>
    </p:spTree>
    <p:extLst>
      <p:ext uri="{BB962C8B-B14F-4D97-AF65-F5344CB8AC3E}">
        <p14:creationId xmlns:p14="http://schemas.microsoft.com/office/powerpoint/2010/main" val="1882668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1376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www.cadcam.org</a:t>
            </a:r>
            <a:r>
              <a:rPr lang="en-GB">
                <a:effectLst/>
              </a:rPr>
              <a:t>/blog/how-cad-computer-aided-design-has-evolved-over-the-years/</a:t>
            </a:r>
            <a:endParaRPr/>
          </a:p>
        </p:txBody>
      </p:sp>
    </p:spTree>
    <p:extLst>
      <p:ext uri="{BB962C8B-B14F-4D97-AF65-F5344CB8AC3E}">
        <p14:creationId xmlns:p14="http://schemas.microsoft.com/office/powerpoint/2010/main" val="2770346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The move from drafting with paper and pencils to creating designs digitally on screen (Virtual product development) has vastly increased efficiency and reduced waste.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CN" sz="1100" b="0" i="0" u="none" strike="noStrike" cap="none">
                <a:solidFill>
                  <a:srgbClr val="000000"/>
                </a:solidFill>
                <a:effectLst/>
                <a:latin typeface="Arial"/>
                <a:ea typeface="Arial"/>
                <a:cs typeface="Arial"/>
                <a:sym typeface="Arial"/>
              </a:rPr>
              <a:t>D</a:t>
            </a:r>
            <a:r>
              <a:rPr lang="en-US" sz="1100" b="0" i="0" u="none" strike="noStrike" cap="none">
                <a:solidFill>
                  <a:srgbClr val="000000"/>
                </a:solidFill>
                <a:effectLst/>
                <a:latin typeface="Arial"/>
                <a:ea typeface="Arial"/>
                <a:cs typeface="Arial"/>
                <a:sym typeface="Arial"/>
              </a:rPr>
              <a:t>igital sculpting is a method of 3D modelling that allows an artist to interact with digital objects as if they were made of clay, shaping them through pulling, pushing</a:t>
            </a:r>
            <a:r>
              <a:rPr lang="en-US" altLang="zh-CN" sz="1100" b="0" i="0" u="none" strike="noStrike" cap="none">
                <a:solidFill>
                  <a:srgbClr val="000000"/>
                </a:solidFill>
                <a:effectLst/>
                <a:latin typeface="Arial"/>
                <a:ea typeface="Arial"/>
                <a:cs typeface="Arial"/>
                <a:sym typeface="Arial"/>
              </a:rPr>
              <a:t> and</a:t>
            </a:r>
            <a:r>
              <a:rPr lang="en-US" sz="1100" b="0" i="0" u="none" strike="noStrike" cap="none">
                <a:solidFill>
                  <a:srgbClr val="000000"/>
                </a:solidFill>
                <a:effectLst/>
                <a:latin typeface="Arial"/>
                <a:ea typeface="Arial"/>
                <a:cs typeface="Arial"/>
                <a:sym typeface="Arial"/>
              </a:rPr>
              <a:t> smoothing</a:t>
            </a:r>
            <a:r>
              <a:rPr lang="en-US" altLang="zh-CN" sz="1100" b="0" i="0" u="none" strike="noStrike" cap="none">
                <a:solidFill>
                  <a:srgbClr val="000000"/>
                </a:solidFill>
                <a:effectLst/>
                <a:latin typeface="Arial"/>
                <a:ea typeface="Arial"/>
                <a:cs typeface="Arial"/>
                <a:sym typeface="Arial"/>
              </a:rPr>
              <a:t>.</a:t>
            </a:r>
            <a:endParaRPr lang="en-US"/>
          </a:p>
          <a:p>
            <a:pPr marL="0" lvl="0" indent="0" algn="l" rtl="0">
              <a:spcBef>
                <a:spcPts val="0"/>
              </a:spcBef>
              <a:spcAft>
                <a:spcPts val="0"/>
              </a:spcAft>
              <a:buNone/>
            </a:pPr>
            <a:endParaRPr lang="en-GB"/>
          </a:p>
          <a:p>
            <a:pPr marL="0" lvl="0" indent="0" algn="l" rtl="0">
              <a:spcBef>
                <a:spcPts val="0"/>
              </a:spcBef>
              <a:spcAft>
                <a:spcPts val="0"/>
              </a:spcAft>
              <a:buNone/>
            </a:pPr>
            <a:r>
              <a:rPr lang="en-GB"/>
              <a:t>Computer-aided engineering (CAE) is the broad usage of computer software to aid in engineering analysis tasks. It includes finite element analysis (FEA), computational fluid dynamics (CFD), multibody dynamics (MBD), durability and optimization. </a:t>
            </a:r>
          </a:p>
          <a:p>
            <a:r>
              <a:rPr lang="en-GB" sz="1100" b="0" i="0" u="none" strike="noStrike" cap="none">
                <a:solidFill>
                  <a:srgbClr val="000000"/>
                </a:solidFill>
                <a:effectLst/>
                <a:latin typeface="Arial"/>
                <a:ea typeface="Arial"/>
                <a:cs typeface="Arial"/>
                <a:sym typeface="Arial"/>
              </a:rPr>
              <a:t>perform structural, thermal, modal, fatigue, motion, and </a:t>
            </a:r>
            <a:r>
              <a:rPr lang="en-GB" sz="1100" b="0" i="0" u="none" strike="noStrike" cap="none" err="1">
                <a:solidFill>
                  <a:srgbClr val="000000"/>
                </a:solidFill>
                <a:effectLst/>
                <a:latin typeface="Arial"/>
                <a:ea typeface="Arial"/>
                <a:cs typeface="Arial"/>
                <a:sym typeface="Arial"/>
              </a:rPr>
              <a:t>mold</a:t>
            </a:r>
            <a:r>
              <a:rPr lang="en-GB" sz="1100" b="0" i="0" u="none" strike="noStrike" cap="none">
                <a:solidFill>
                  <a:srgbClr val="000000"/>
                </a:solidFill>
                <a:effectLst/>
                <a:latin typeface="Arial"/>
                <a:ea typeface="Arial"/>
                <a:cs typeface="Arial"/>
                <a:sym typeface="Arial"/>
              </a:rPr>
              <a:t> analysis, toggling between steady-state and transient simulation</a:t>
            </a:r>
          </a:p>
          <a:p>
            <a:r>
              <a:rPr lang="en-GB" sz="1100" b="0" i="0" u="none" strike="noStrike" cap="none">
                <a:solidFill>
                  <a:srgbClr val="000000"/>
                </a:solidFill>
                <a:effectLst/>
                <a:latin typeface="Arial"/>
                <a:ea typeface="Arial"/>
                <a:cs typeface="Arial"/>
                <a:sym typeface="Arial"/>
              </a:rPr>
              <a:t>create multibody </a:t>
            </a:r>
            <a:r>
              <a:rPr lang="en-GB" sz="1100" b="0" i="0" u="none" strike="noStrike" cap="none" err="1">
                <a:solidFill>
                  <a:srgbClr val="000000"/>
                </a:solidFill>
                <a:effectLst/>
                <a:latin typeface="Arial"/>
                <a:ea typeface="Arial"/>
                <a:cs typeface="Arial"/>
                <a:sym typeface="Arial"/>
              </a:rPr>
              <a:t>modeling</a:t>
            </a:r>
            <a:r>
              <a:rPr lang="en-GB" sz="1100" b="0" i="0" u="none" strike="noStrike" cap="none">
                <a:solidFill>
                  <a:srgbClr val="000000"/>
                </a:solidFill>
                <a:effectLst/>
                <a:latin typeface="Arial"/>
                <a:ea typeface="Arial"/>
                <a:cs typeface="Arial"/>
                <a:sym typeface="Arial"/>
              </a:rPr>
              <a:t>, and exclude construction bodies from BOM information and mass property calculations</a:t>
            </a:r>
          </a:p>
          <a:p>
            <a:r>
              <a:rPr lang="en-GB" sz="1100" b="0" i="0" u="none" strike="noStrike" cap="none">
                <a:solidFill>
                  <a:srgbClr val="000000"/>
                </a:solidFill>
                <a:effectLst/>
                <a:latin typeface="Arial"/>
                <a:ea typeface="Arial"/>
                <a:cs typeface="Arial"/>
                <a:sym typeface="Arial"/>
              </a:rPr>
              <a:t>run topology optimization studies based on both engineering requirements as well as manufacturing methods</a:t>
            </a: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US" altLang="zh-CN"/>
              <a:t>Image</a:t>
            </a:r>
            <a:r>
              <a:rPr lang="zh-CN" altLang="en-US"/>
              <a:t> </a:t>
            </a:r>
            <a:r>
              <a:rPr lang="en-US" altLang="zh-CN"/>
              <a:t>source:</a:t>
            </a:r>
            <a:endParaRPr lang="en-GB" altLang="zh-CN"/>
          </a:p>
          <a:p>
            <a:pPr marL="0" lvl="0" indent="0" algn="l" rtl="0">
              <a:spcBef>
                <a:spcPts val="0"/>
              </a:spcBef>
              <a:spcAft>
                <a:spcPts val="0"/>
              </a:spcAft>
              <a:buNone/>
            </a:pPr>
            <a:r>
              <a:rPr lang="en-GB"/>
              <a:t>https://</a:t>
            </a:r>
            <a:r>
              <a:rPr lang="en-GB" err="1"/>
              <a:t>www.solidworks.com</a:t>
            </a:r>
            <a:r>
              <a:rPr lang="en-GB"/>
              <a:t>/product/</a:t>
            </a:r>
            <a:r>
              <a:rPr lang="en-GB" err="1"/>
              <a:t>solidworks</a:t>
            </a:r>
            <a:r>
              <a:rPr lang="en-GB"/>
              <a:t>-simulation</a:t>
            </a:r>
          </a:p>
        </p:txBody>
      </p:sp>
    </p:spTree>
    <p:extLst>
      <p:ext uri="{BB962C8B-B14F-4D97-AF65-F5344CB8AC3E}">
        <p14:creationId xmlns:p14="http://schemas.microsoft.com/office/powerpoint/2010/main" val="3939352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1100" b="0" i="0" u="none" strike="noStrike" cap="none">
                <a:solidFill>
                  <a:srgbClr val="000000"/>
                </a:solidFill>
                <a:effectLst/>
                <a:latin typeface="Arial"/>
                <a:ea typeface="Arial"/>
                <a:cs typeface="Arial"/>
                <a:sym typeface="Arial"/>
              </a:rPr>
              <a:t>Apart from assisting </a:t>
            </a:r>
            <a:r>
              <a:rPr lang="en-GB"/>
              <a:t>the creation, modification, analysis or optimisation of a design </a:t>
            </a:r>
            <a:r>
              <a:rPr lang="en-GB" sz="1100" b="0" i="0" u="none" strike="noStrike" cap="none">
                <a:solidFill>
                  <a:srgbClr val="000000"/>
                </a:solidFill>
                <a:effectLst/>
                <a:latin typeface="Arial"/>
                <a:ea typeface="Arial"/>
                <a:cs typeface="Arial"/>
                <a:sym typeface="Arial"/>
              </a:rPr>
              <a:t>prior to production.</a:t>
            </a:r>
          </a:p>
          <a:p>
            <a:pPr marL="158750" indent="0">
              <a:buNone/>
            </a:pPr>
            <a:endParaRPr lang="en-GB" sz="1100" b="0" i="0" u="none" strike="noStrike" cap="none">
              <a:solidFill>
                <a:srgbClr val="000000"/>
              </a:solidFill>
              <a:effectLst/>
              <a:latin typeface="Arial"/>
              <a:cs typeface="Arial"/>
              <a:sym typeface="Arial"/>
            </a:endParaRPr>
          </a:p>
          <a:p>
            <a:pPr marL="158750" indent="0">
              <a:buNone/>
            </a:pPr>
            <a:r>
              <a:rPr lang="en-GB" sz="1100" b="0" i="0" u="none" strike="noStrike" cap="none">
                <a:solidFill>
                  <a:srgbClr val="000000"/>
                </a:solidFill>
                <a:effectLst/>
                <a:latin typeface="Arial"/>
                <a:cs typeface="Arial"/>
                <a:sym typeface="Arial"/>
              </a:rPr>
              <a:t>CAD is often used for:</a:t>
            </a:r>
            <a:endParaRPr lang="en-GB" sz="1100" b="0" i="0" u="none" strike="noStrike" cap="none">
              <a:solidFill>
                <a:srgbClr val="000000"/>
              </a:solidFill>
              <a:effectLst/>
              <a:latin typeface="Arial"/>
              <a:ea typeface="Arial"/>
              <a:cs typeface="Arial"/>
              <a:sym typeface="Arial"/>
            </a:endParaRPr>
          </a:p>
          <a:p>
            <a:pPr indent="-317500">
              <a:buSzPts val="1400"/>
              <a:buFont typeface="Muli"/>
              <a:buChar char="●"/>
            </a:pPr>
            <a:r>
              <a:rPr lang="en-GB"/>
              <a:t>Proof of Concept</a:t>
            </a:r>
          </a:p>
          <a:p>
            <a:pPr indent="-317500">
              <a:buSzPts val="1400"/>
              <a:buFont typeface="Muli"/>
              <a:buChar char="●"/>
            </a:pPr>
            <a:r>
              <a:rPr lang="en-US" altLang="zh-CN"/>
              <a:t>3D</a:t>
            </a:r>
            <a:r>
              <a:rPr lang="zh-CN" altLang="en-US"/>
              <a:t> </a:t>
            </a:r>
            <a:r>
              <a:rPr lang="en-GB" altLang="zh-CN"/>
              <a:t>p</a:t>
            </a:r>
            <a:r>
              <a:rPr lang="en-GB"/>
              <a:t>hoto realistic rendering and animation to better visualise product design (Photorealistic Renderings for Marketing, Kickstarter Campaign Content, Digital Mock-ups for Investor Presentations, e-Commerce Images)</a:t>
            </a:r>
          </a:p>
          <a:p>
            <a:pPr indent="-317500">
              <a:buSzPts val="1400"/>
              <a:buFont typeface="Muli"/>
              <a:buChar char="●"/>
            </a:pPr>
            <a:r>
              <a:rPr lang="en-GB"/>
              <a:t>Prototyping and manufacturing (i.e., 3D Printing, CNC Machining, laser cutting and engraving)</a:t>
            </a:r>
          </a:p>
          <a:p>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Image source:</a:t>
            </a:r>
          </a:p>
          <a:p>
            <a:pPr marL="158750" indent="0">
              <a:buNone/>
            </a:pPr>
            <a:r>
              <a:rPr lang="en-GB" sz="1100" b="0" i="0" u="none" strike="noStrike" cap="none">
                <a:solidFill>
                  <a:srgbClr val="000000"/>
                </a:solidFill>
                <a:effectLst/>
                <a:latin typeface="Arial"/>
                <a:ea typeface="Arial"/>
                <a:cs typeface="Arial"/>
                <a:sym typeface="Arial"/>
              </a:rPr>
              <a:t>https://</a:t>
            </a:r>
            <a:r>
              <a:rPr lang="en-GB" sz="1100" b="0" i="0" u="none" strike="noStrike" cap="none" err="1">
                <a:solidFill>
                  <a:srgbClr val="000000"/>
                </a:solidFill>
                <a:effectLst/>
                <a:latin typeface="Arial"/>
                <a:ea typeface="Arial"/>
                <a:cs typeface="Arial"/>
                <a:sym typeface="Arial"/>
              </a:rPr>
              <a:t>unsplash.com</a:t>
            </a:r>
            <a:r>
              <a:rPr lang="en-GB" sz="1100" b="0" i="0" u="none" strike="noStrike" cap="none">
                <a:solidFill>
                  <a:srgbClr val="000000"/>
                </a:solidFill>
                <a:effectLst/>
                <a:latin typeface="Arial"/>
                <a:ea typeface="Arial"/>
                <a:cs typeface="Arial"/>
                <a:sym typeface="Arial"/>
              </a:rPr>
              <a:t>/photos/</a:t>
            </a:r>
            <a:r>
              <a:rPr lang="en-GB" sz="1100" b="0" i="0" u="none" strike="noStrike" cap="none" err="1">
                <a:solidFill>
                  <a:srgbClr val="000000"/>
                </a:solidFill>
                <a:effectLst/>
                <a:latin typeface="Arial"/>
                <a:ea typeface="Arial"/>
                <a:cs typeface="Arial"/>
                <a:sym typeface="Arial"/>
              </a:rPr>
              <a:t>Fo-HQUlRGkU</a:t>
            </a:r>
            <a:endParaRPr lang="en-GB"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0615318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r>
              <a:rPr lang="en-GB" noProof="0">
                <a:solidFill>
                  <a:srgbClr val="343433"/>
                </a:solidFill>
                <a:latin typeface="Muli" panose="02000503000000000000" pitchFamily="2" charset="77"/>
              </a:rPr>
              <a:t>3D rendering is a creative process that uses computer graphics to convert 3</a:t>
            </a:r>
            <a:r>
              <a:rPr lang="en-GB" altLang="zh-CN" noProof="0">
                <a:solidFill>
                  <a:srgbClr val="343433"/>
                </a:solidFill>
                <a:latin typeface="Muli" panose="02000503000000000000" pitchFamily="2" charset="77"/>
              </a:rPr>
              <a:t>D </a:t>
            </a:r>
            <a:r>
              <a:rPr lang="en-GB" noProof="0">
                <a:solidFill>
                  <a:srgbClr val="343433"/>
                </a:solidFill>
                <a:latin typeface="Muli" panose="02000503000000000000" pitchFamily="2" charset="77"/>
              </a:rPr>
              <a:t>models into photo realistic or non photo realistic images.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lvl="0" indent="0" algn="l" rtl="0">
              <a:spcBef>
                <a:spcPts val="0"/>
              </a:spcBef>
              <a:spcAft>
                <a:spcPts val="0"/>
              </a:spcAft>
              <a:buNone/>
            </a:pPr>
            <a:r>
              <a:rPr lang="en-GB" noProof="0"/>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What are the benefits of 3D product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product marketing assets that were previously impossible using photography</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Bring life to 3D models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Enhance your visual communication through 3D Rendering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Tweak colours and materials for tuning 3D visuals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Make your product design process easier through CGI</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Create stunning marketing images with 3D visualisation</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altLang="zh-CN" sz="1100" b="0" i="0" u="none" strike="noStrike" cap="none" noProof="0">
                <a:solidFill>
                  <a:srgbClr val="000000"/>
                </a:solidFill>
                <a:effectLst/>
                <a:latin typeface="Arial"/>
                <a:ea typeface="Arial"/>
                <a:cs typeface="Arial"/>
                <a:sym typeface="Arial"/>
              </a:rPr>
              <a:t>Sell your product before it has been produced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altLang="zh-CN"/>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altLang="zh-CN"/>
              <a:t>These</a:t>
            </a:r>
            <a:r>
              <a:rPr lang="zh-CN" altLang="en-US"/>
              <a:t> </a:t>
            </a:r>
            <a:r>
              <a:rPr lang="en-US" altLang="zh-CN"/>
              <a:t>programs</a:t>
            </a:r>
            <a:r>
              <a:rPr lang="zh-CN" altLang="en-US"/>
              <a:t> </a:t>
            </a:r>
            <a:r>
              <a:rPr lang="en-US" altLang="zh-CN"/>
              <a:t>can</a:t>
            </a:r>
            <a:r>
              <a:rPr lang="zh-CN" altLang="en-US"/>
              <a:t> </a:t>
            </a:r>
            <a:r>
              <a:rPr lang="en-US" altLang="zh-CN"/>
              <a:t>add</a:t>
            </a:r>
            <a:r>
              <a:rPr lang="zh-CN" altLang="en-US"/>
              <a:t> </a:t>
            </a:r>
            <a:r>
              <a:rPr lang="en-US" altLang="zh-CN"/>
              <a:t>depth</a:t>
            </a:r>
            <a:r>
              <a:rPr lang="zh-CN" altLang="en-US"/>
              <a:t> </a:t>
            </a:r>
            <a:r>
              <a:rPr lang="en-US" altLang="zh-CN"/>
              <a:t>and</a:t>
            </a:r>
            <a:r>
              <a:rPr lang="zh-CN" altLang="en-US"/>
              <a:t> </a:t>
            </a:r>
            <a:r>
              <a:rPr lang="en-US" altLang="zh-CN"/>
              <a:t>realism</a:t>
            </a:r>
            <a:r>
              <a:rPr lang="zh-CN" altLang="en-US"/>
              <a:t> </a:t>
            </a:r>
            <a:r>
              <a:rPr lang="en-US" altLang="zh-CN"/>
              <a:t>to</a:t>
            </a:r>
            <a:r>
              <a:rPr lang="zh-CN" altLang="en-US"/>
              <a:t> </a:t>
            </a:r>
            <a:r>
              <a:rPr lang="en-US" altLang="zh-CN"/>
              <a:t>scenes.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Information sources:</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https://www.xo3d.co.uk/product-rendering/</a:t>
            </a: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https://www.g2.com/categories/3d-rendering</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www.autodesk.co.uk</a:t>
            </a:r>
            <a:r>
              <a:rPr lang="en-GB"/>
              <a:t>/solutions/3d-rendering-software</a:t>
            </a:r>
            <a:endParaRPr/>
          </a:p>
        </p:txBody>
      </p:sp>
    </p:spTree>
    <p:extLst>
      <p:ext uri="{BB962C8B-B14F-4D97-AF65-F5344CB8AC3E}">
        <p14:creationId xmlns:p14="http://schemas.microsoft.com/office/powerpoint/2010/main" val="3185695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altLang="zh-CN" sz="1100" b="0" i="0" u="none" strike="noStrike" cap="none" noProof="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Image source: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 rolled strap renders: https://www.xo3d.co.uk/Our-Work/</a:t>
            </a:r>
            <a:r>
              <a:rPr lang="en-GB" altLang="zh-CN" sz="1100" b="0" i="0" u="none" strike="noStrike" cap="none" noProof="0" err="1">
                <a:solidFill>
                  <a:srgbClr val="000000"/>
                </a:solidFill>
                <a:effectLst/>
                <a:latin typeface="Arial"/>
                <a:ea typeface="Arial"/>
                <a:cs typeface="Arial"/>
                <a:sym typeface="Arial"/>
              </a:rPr>
              <a:t>daddario</a:t>
            </a:r>
            <a:r>
              <a:rPr lang="en-GB" altLang="zh-CN" sz="1100" b="0" i="0" u="none" strike="noStrike" cap="none" noProof="0">
                <a:solidFill>
                  <a:srgbClr val="000000"/>
                </a:solidFill>
                <a:effectLst/>
                <a:latin typeface="Arial"/>
                <a:ea typeface="Arial"/>
                <a:cs typeface="Arial"/>
                <a:sym typeface="Arial"/>
              </a:rPr>
              <a:t>-auto-lock-guitar-strap/#</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err="1">
                <a:solidFill>
                  <a:srgbClr val="000000"/>
                </a:solidFill>
                <a:effectLst/>
                <a:latin typeface="Arial"/>
                <a:ea typeface="Arial"/>
                <a:cs typeface="Arial"/>
                <a:sym typeface="Arial"/>
              </a:rPr>
              <a:t>Paymentsense</a:t>
            </a:r>
            <a:r>
              <a:rPr lang="en-GB" altLang="zh-CN" sz="1100" b="0" i="0" u="none" strike="noStrike" cap="none" noProof="0">
                <a:solidFill>
                  <a:srgbClr val="000000"/>
                </a:solidFill>
                <a:effectLst/>
                <a:latin typeface="Arial"/>
                <a:ea typeface="Arial"/>
                <a:cs typeface="Arial"/>
                <a:sym typeface="Arial"/>
              </a:rPr>
              <a:t> Dojo card payment machine: https://</a:t>
            </a:r>
            <a:r>
              <a:rPr lang="en-GB" altLang="zh-CN" sz="1100" b="0" i="0" u="none" strike="noStrike" cap="none" noProof="0" err="1">
                <a:solidFill>
                  <a:srgbClr val="000000"/>
                </a:solidFill>
                <a:effectLst/>
                <a:latin typeface="Arial"/>
                <a:ea typeface="Arial"/>
                <a:cs typeface="Arial"/>
                <a:sym typeface="Arial"/>
              </a:rPr>
              <a:t>www.pinterest.co.uk</a:t>
            </a:r>
            <a:r>
              <a:rPr lang="en-GB" altLang="zh-CN" sz="1100" b="0" i="0" u="none" strike="noStrike" cap="none" noProof="0">
                <a:solidFill>
                  <a:srgbClr val="000000"/>
                </a:solidFill>
                <a:effectLst/>
                <a:latin typeface="Arial"/>
                <a:ea typeface="Arial"/>
                <a:cs typeface="Arial"/>
                <a:sym typeface="Arial"/>
              </a:rPr>
              <a:t>/pin/862931978607004638/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ltLang="zh-CN" sz="1100" b="0" i="0" u="none" strike="noStrike" cap="none" noProof="0">
                <a:solidFill>
                  <a:srgbClr val="000000"/>
                </a:solidFill>
                <a:effectLst/>
                <a:latin typeface="Arial"/>
                <a:ea typeface="Arial"/>
                <a:cs typeface="Arial"/>
                <a:sym typeface="Arial"/>
              </a:rPr>
              <a:t>Exploded view: https://www.xo3d.co.uk/product-rendering/ </a:t>
            </a:r>
          </a:p>
          <a:p>
            <a:pPr marL="0" lvl="0" indent="0" algn="l" rtl="0">
              <a:spcBef>
                <a:spcPts val="0"/>
              </a:spcBef>
              <a:spcAft>
                <a:spcPts val="0"/>
              </a:spcAft>
              <a:buNone/>
            </a:pPr>
            <a:endParaRPr/>
          </a:p>
        </p:txBody>
      </p:sp>
    </p:spTree>
    <p:extLst>
      <p:ext uri="{BB962C8B-B14F-4D97-AF65-F5344CB8AC3E}">
        <p14:creationId xmlns:p14="http://schemas.microsoft.com/office/powerpoint/2010/main" val="1705352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Multiple choice</a:t>
            </a:r>
            <a:endParaRPr/>
          </a:p>
        </p:txBody>
      </p:sp>
    </p:spTree>
    <p:extLst>
      <p:ext uri="{BB962C8B-B14F-4D97-AF65-F5344CB8AC3E}">
        <p14:creationId xmlns:p14="http://schemas.microsoft.com/office/powerpoint/2010/main" val="2433168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411346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sz="1100" b="0" i="0" u="none" strike="noStrike" cap="none">
                <a:solidFill>
                  <a:srgbClr val="000000"/>
                </a:solidFill>
                <a:effectLst/>
                <a:latin typeface="Arial"/>
                <a:ea typeface="Arial"/>
                <a:cs typeface="Arial"/>
                <a:sym typeface="Arial"/>
              </a:rPr>
              <a:t>CAD software offers many benefits and solutions that help make the design process easier. Studies have proven that integrated CAD usage allows product development firms to meet their goals more efficiently. Product development time, product quality, and productivity all improve when using CAD, which translates to reduced manufacturing and product costs.</a:t>
            </a:r>
          </a:p>
          <a:p>
            <a:pPr marL="158750" indent="0">
              <a:buNone/>
            </a:pPr>
            <a:endParaRPr lang="en-GB" sz="1100" b="0" i="0" u="none" strike="noStrike" cap="none">
              <a:solidFill>
                <a:srgbClr val="000000"/>
              </a:solidFill>
              <a:effectLst/>
              <a:latin typeface="Arial"/>
              <a:cs typeface="Arial"/>
              <a:sym typeface="Arial"/>
            </a:endParaRPr>
          </a:p>
          <a:p>
            <a:pPr marL="158750" lvl="0" indent="0">
              <a:buNone/>
            </a:pPr>
            <a:r>
              <a:rPr lang="en-GB" sz="1100" b="0" i="0" u="none" strike="noStrike" cap="none">
                <a:solidFill>
                  <a:srgbClr val="000000"/>
                </a:solidFill>
                <a:effectLst/>
                <a:latin typeface="Arial"/>
                <a:cs typeface="Arial"/>
                <a:sym typeface="Arial"/>
              </a:rPr>
              <a:t>Visualisation: </a:t>
            </a:r>
            <a:r>
              <a:rPr lang="en-GB" sz="1100" b="0" i="0" u="none" strike="noStrike" cap="none">
                <a:solidFill>
                  <a:srgbClr val="000000"/>
                </a:solidFill>
                <a:effectLst/>
                <a:latin typeface="Arial"/>
                <a:ea typeface="Arial"/>
                <a:cs typeface="Arial"/>
                <a:sym typeface="Arial"/>
              </a:rPr>
              <a:t>Before CAD, designers were forced to draw everything by hand. If they wanted to alter the design, they would have to draw the entire thing again. CAD software allows designers to visualize their designs and test them against real-world variables.</a:t>
            </a:r>
            <a:endParaRPr lang="en-GB" sz="1100" b="0" i="0" u="none" strike="noStrike" cap="none">
              <a:solidFill>
                <a:srgbClr val="000000"/>
              </a:solidFill>
              <a:effectLst/>
              <a:latin typeface="Arial"/>
              <a:cs typeface="Arial"/>
              <a:sym typeface="Arial"/>
            </a:endParaRPr>
          </a:p>
          <a:p>
            <a:pPr lvl="0"/>
            <a:r>
              <a:rPr lang="en-GB" sz="1100" b="0" i="0" u="none" strike="noStrike" cap="none">
                <a:solidFill>
                  <a:srgbClr val="000000"/>
                </a:solidFill>
                <a:effectLst/>
                <a:latin typeface="Arial"/>
                <a:ea typeface="Arial"/>
                <a:cs typeface="Arial"/>
                <a:sym typeface="Arial"/>
              </a:rPr>
              <a:t>Increase the productivity of the designer or engineer</a:t>
            </a:r>
          </a:p>
          <a:p>
            <a:pPr lvl="0"/>
            <a:r>
              <a:rPr lang="en-GB" sz="1100" b="0" i="0" u="none" strike="noStrike" cap="none">
                <a:solidFill>
                  <a:srgbClr val="000000"/>
                </a:solidFill>
                <a:effectLst/>
                <a:latin typeface="Arial"/>
                <a:ea typeface="Arial"/>
                <a:cs typeface="Arial"/>
                <a:sym typeface="Arial"/>
              </a:rPr>
              <a:t>Speed up the design process</a:t>
            </a:r>
          </a:p>
          <a:p>
            <a:pPr lvl="0"/>
            <a:r>
              <a:rPr lang="en-GB" sz="1100" b="0" i="0" u="none" strike="noStrike" cap="none">
                <a:solidFill>
                  <a:srgbClr val="000000"/>
                </a:solidFill>
                <a:effectLst/>
                <a:latin typeface="Arial"/>
                <a:ea typeface="Arial"/>
                <a:cs typeface="Arial"/>
                <a:sym typeface="Arial"/>
              </a:rPr>
              <a:t>Explore design ideas</a:t>
            </a:r>
          </a:p>
          <a:p>
            <a:pPr lvl="0"/>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Higher accuracy and quality design: </a:t>
            </a:r>
            <a:r>
              <a:rPr lang="en-GB">
                <a:latin typeface="Muli" panose="02000503000000000000" pitchFamily="2" charset="77"/>
              </a:rPr>
              <a:t>Accuracy is essential when creating the final design and specification, </a:t>
            </a:r>
            <a:r>
              <a:rPr lang="en-GB" sz="1100" b="0" i="0" u="none" strike="noStrike" cap="none">
                <a:solidFill>
                  <a:srgbClr val="000000"/>
                </a:solidFill>
                <a:effectLst/>
                <a:latin typeface="Arial"/>
                <a:ea typeface="Arial"/>
                <a:cs typeface="Arial"/>
                <a:sym typeface="Arial"/>
              </a:rPr>
              <a:t>especially when creating large volumes or high cost parts.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a:solidFill>
                  <a:srgbClr val="000000"/>
                </a:solidFill>
                <a:effectLst/>
                <a:latin typeface="Arial"/>
                <a:ea typeface="Arial"/>
                <a:cs typeface="Arial"/>
                <a:sym typeface="Arial"/>
              </a:rPr>
              <a:t>Optimisation: Any any error will potentially add a huge costs to the design process.</a:t>
            </a:r>
            <a:endParaRPr lang="en-GB">
              <a:effectLst/>
            </a:endParaRPr>
          </a:p>
          <a:p>
            <a:pPr marL="158750" lvl="0" indent="0">
              <a:buNone/>
            </a:pPr>
            <a:endParaRPr lang="en-GB" sz="1100" b="0" i="0" u="none" strike="noStrike" cap="none">
              <a:solidFill>
                <a:srgbClr val="000000"/>
              </a:solidFill>
              <a:effectLst/>
              <a:latin typeface="Arial"/>
              <a:ea typeface="Arial"/>
              <a:cs typeface="Arial"/>
              <a:sym typeface="Arial"/>
            </a:endParaRPr>
          </a:p>
          <a:p>
            <a:pPr marL="457200" indent="-298450"/>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1067493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buClr>
                <a:srgbClr val="343434"/>
              </a:buClr>
              <a:buSzPts val="1400"/>
              <a:buFont typeface="Muli"/>
              <a:buChar char="●"/>
            </a:pPr>
            <a:r>
              <a:rPr lang="en-GB" b="0">
                <a:latin typeface="Muli" panose="02000503000000000000" pitchFamily="2" charset="77"/>
              </a:rPr>
              <a:t>Production-ready design: 3D Printing, CNC machining or </a:t>
            </a:r>
            <a:r>
              <a:rPr lang="en-GB">
                <a:latin typeface="Muli" panose="02000503000000000000" pitchFamily="2" charset="77"/>
              </a:rPr>
              <a:t>laser cutting and engraving.</a:t>
            </a:r>
          </a:p>
          <a:p>
            <a:pPr marL="457200" lvl="0" indent="-317500">
              <a:buClr>
                <a:srgbClr val="343434"/>
              </a:buClr>
              <a:buSzPts val="1400"/>
              <a:buFont typeface="Muli"/>
              <a:buChar char="●"/>
            </a:pPr>
            <a:r>
              <a:rPr lang="en-GB" b="0">
                <a:latin typeface="Muli" panose="02000503000000000000" pitchFamily="2" charset="77"/>
              </a:rPr>
              <a:t>Simplified sharing: </a:t>
            </a:r>
            <a:r>
              <a:rPr lang="en-GB" sz="1100" b="0" i="0" u="none" strike="noStrike" cap="none">
                <a:solidFill>
                  <a:srgbClr val="000000"/>
                </a:solidFill>
                <a:effectLst/>
                <a:latin typeface="Arial"/>
                <a:ea typeface="Arial"/>
                <a:cs typeface="Arial"/>
                <a:sym typeface="Arial"/>
              </a:rPr>
              <a:t>If you’re a part of a big team, you know how valuable sharing is. </a:t>
            </a:r>
            <a:r>
              <a:rPr lang="en-GB">
                <a:latin typeface="Muli" panose="02000503000000000000" pitchFamily="2" charset="77"/>
              </a:rPr>
              <a:t>They can view the design history to see exactly what was done and how.</a:t>
            </a:r>
          </a:p>
          <a:p>
            <a:pPr marL="457200" lvl="0" indent="-317500">
              <a:buClr>
                <a:srgbClr val="343434"/>
              </a:buClr>
              <a:buSzPts val="1400"/>
              <a:buFont typeface="Muli"/>
              <a:buChar char="●"/>
            </a:pPr>
            <a:endParaRPr lang="en-GB">
              <a:latin typeface="Muli" panose="02000503000000000000" pitchFamily="2" charset="77"/>
            </a:endParaRPr>
          </a:p>
          <a:p>
            <a:pPr marL="158750" indent="0" fontAlgn="base">
              <a:buNone/>
            </a:pPr>
            <a:r>
              <a:rPr lang="en-GB" sz="1100" b="1" i="0" u="none" strike="noStrike" cap="none">
                <a:solidFill>
                  <a:srgbClr val="000000"/>
                </a:solidFill>
                <a:effectLst/>
                <a:latin typeface="Arial"/>
                <a:ea typeface="Arial"/>
                <a:cs typeface="Arial"/>
                <a:sym typeface="Arial"/>
              </a:rPr>
              <a:t>Why 3D CAD modelling?</a:t>
            </a:r>
            <a:endParaRPr lang="en-GB" sz="1100" b="0" i="0" u="none" strike="noStrike" cap="none">
              <a:solidFill>
                <a:srgbClr val="000000"/>
              </a:solidFill>
              <a:effectLst/>
              <a:latin typeface="Arial"/>
              <a:ea typeface="Arial"/>
              <a:cs typeface="Arial"/>
              <a:sym typeface="Arial"/>
            </a:endParaRPr>
          </a:p>
          <a:p>
            <a:pPr fontAlgn="base"/>
            <a:r>
              <a:rPr lang="en-GB" sz="1100" b="0" i="0" u="none" strike="noStrike" cap="none">
                <a:solidFill>
                  <a:srgbClr val="000000"/>
                </a:solidFill>
                <a:effectLst/>
                <a:latin typeface="Arial"/>
                <a:ea typeface="Arial"/>
                <a:cs typeface="Arial"/>
                <a:sym typeface="Arial"/>
              </a:rPr>
              <a:t>3D modelling helps to get into the perspective of ‘How the product would look in real-time before manufacturing’</a:t>
            </a:r>
          </a:p>
          <a:p>
            <a:pPr fontAlgn="base"/>
            <a:r>
              <a:rPr lang="en-GB" sz="1100" b="0" i="0" u="none" strike="noStrike" cap="none">
                <a:solidFill>
                  <a:srgbClr val="000000"/>
                </a:solidFill>
                <a:effectLst/>
                <a:latin typeface="Arial"/>
                <a:ea typeface="Arial"/>
                <a:cs typeface="Arial"/>
                <a:sym typeface="Arial"/>
              </a:rPr>
              <a:t>It gives you a better understanding of the product size, shape, bounding box and packaging</a:t>
            </a:r>
          </a:p>
          <a:p>
            <a:pPr fontAlgn="base"/>
            <a:r>
              <a:rPr lang="en-GB" sz="1100" b="0" i="0" u="none" strike="noStrike" cap="none">
                <a:solidFill>
                  <a:srgbClr val="000000"/>
                </a:solidFill>
                <a:effectLst/>
                <a:latin typeface="Arial"/>
                <a:ea typeface="Arial"/>
                <a:cs typeface="Arial"/>
                <a:sym typeface="Arial"/>
              </a:rPr>
              <a:t>It is precise and accurate – enables to quantify the sizing, clearances and fit in the assembly with ease</a:t>
            </a:r>
          </a:p>
          <a:p>
            <a:pPr fontAlgn="base"/>
            <a:r>
              <a:rPr lang="en-GB" sz="1100" b="0" i="0" u="none" strike="noStrike" cap="none">
                <a:solidFill>
                  <a:srgbClr val="000000"/>
                </a:solidFill>
                <a:effectLst/>
                <a:latin typeface="Arial"/>
                <a:ea typeface="Arial"/>
                <a:cs typeface="Arial"/>
                <a:sym typeface="Arial"/>
              </a:rPr>
              <a:t>It helps to make the product cost-effective and market in time</a:t>
            </a:r>
          </a:p>
          <a:p>
            <a:pPr fontAlgn="base"/>
            <a:r>
              <a:rPr lang="en-GB" sz="1100" b="0" i="0" u="none" strike="noStrike" cap="none">
                <a:solidFill>
                  <a:srgbClr val="000000"/>
                </a:solidFill>
                <a:effectLst/>
                <a:latin typeface="Arial"/>
                <a:ea typeface="Arial"/>
                <a:cs typeface="Arial"/>
                <a:sym typeface="Arial"/>
              </a:rPr>
              <a:t>Assemblies and Mechanism can be validated, simplified and enhanced easily</a:t>
            </a:r>
          </a:p>
          <a:p>
            <a:pPr fontAlgn="base"/>
            <a:r>
              <a:rPr lang="en-GB" sz="1100" b="0" i="0" u="none" strike="noStrike" cap="none">
                <a:solidFill>
                  <a:srgbClr val="000000"/>
                </a:solidFill>
                <a:effectLst/>
                <a:latin typeface="Arial"/>
                <a:ea typeface="Arial"/>
                <a:cs typeface="Arial"/>
                <a:sym typeface="Arial"/>
              </a:rPr>
              <a:t>Before prototyping, mechanicals, fitments, spacing and cosmetics errors can be easily identified and rectified</a:t>
            </a:r>
          </a:p>
          <a:p>
            <a:pPr fontAlgn="base"/>
            <a:r>
              <a:rPr lang="en-GB" sz="1100" b="0" i="0" u="none" strike="noStrike" cap="none">
                <a:solidFill>
                  <a:srgbClr val="000000"/>
                </a:solidFill>
                <a:effectLst/>
                <a:latin typeface="Arial"/>
                <a:ea typeface="Arial"/>
                <a:cs typeface="Arial"/>
                <a:sym typeface="Arial"/>
              </a:rPr>
              <a:t>Cross-section view, exploded view, illustrations, SOP, DFMA can be performed</a:t>
            </a:r>
          </a:p>
          <a:p>
            <a:pPr fontAlgn="base"/>
            <a:r>
              <a:rPr lang="en-GB" sz="1100" b="0" i="0" u="none" strike="noStrike" cap="none">
                <a:solidFill>
                  <a:srgbClr val="000000"/>
                </a:solidFill>
                <a:effectLst/>
                <a:latin typeface="Arial"/>
                <a:ea typeface="Arial"/>
                <a:cs typeface="Arial"/>
                <a:sym typeface="Arial"/>
              </a:rPr>
              <a:t>It is effective and efficient to deliver the product 45% faster than the conventional methodologies</a:t>
            </a:r>
          </a:p>
          <a:p>
            <a:pPr fontAlgn="base"/>
            <a:r>
              <a:rPr lang="en-GB" sz="1100" b="0" i="0" u="none" strike="noStrike" cap="none">
                <a:solidFill>
                  <a:srgbClr val="000000"/>
                </a:solidFill>
                <a:effectLst/>
                <a:latin typeface="Arial"/>
                <a:ea typeface="Arial"/>
                <a:cs typeface="Arial"/>
                <a:sym typeface="Arial"/>
              </a:rPr>
              <a:t>Improves product development cycle communication, reduces errors and cycle time</a:t>
            </a:r>
          </a:p>
          <a:p>
            <a:pPr fontAlgn="base"/>
            <a:r>
              <a:rPr lang="en-GB" sz="1100" b="0" i="0" u="none" strike="noStrike" cap="none">
                <a:solidFill>
                  <a:srgbClr val="000000"/>
                </a:solidFill>
                <a:effectLst/>
                <a:latin typeface="Arial"/>
                <a:ea typeface="Arial"/>
                <a:cs typeface="Arial"/>
                <a:sym typeface="Arial"/>
              </a:rPr>
              <a:t>It documents the components with manufacturing drawings, Bill of materials, and Material requirements.</a:t>
            </a:r>
          </a:p>
          <a:p>
            <a:pPr marL="139700" lvl="0" indent="0">
              <a:buClr>
                <a:srgbClr val="343434"/>
              </a:buClr>
              <a:buSzPts val="1400"/>
              <a:buFont typeface="Muli"/>
              <a:buNone/>
            </a:pPr>
            <a:r>
              <a:rPr lang="en-GB">
                <a:latin typeface="Muli" panose="02000503000000000000" pitchFamily="2" charset="77"/>
              </a:rPr>
              <a:t>https://</a:t>
            </a:r>
            <a:r>
              <a:rPr lang="en-GB" err="1">
                <a:latin typeface="Muli" panose="02000503000000000000" pitchFamily="2" charset="77"/>
              </a:rPr>
              <a:t>graphlertech.com</a:t>
            </a:r>
            <a:r>
              <a:rPr lang="en-GB">
                <a:latin typeface="Muli" panose="02000503000000000000" pitchFamily="2" charset="77"/>
              </a:rPr>
              <a:t>/what-is-3d-cad-and-why-is-it-used/ </a:t>
            </a:r>
          </a:p>
        </p:txBody>
      </p:sp>
    </p:spTree>
    <p:extLst>
      <p:ext uri="{BB962C8B-B14F-4D97-AF65-F5344CB8AC3E}">
        <p14:creationId xmlns:p14="http://schemas.microsoft.com/office/powerpoint/2010/main" val="32871547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1"/>
        <p:cNvGrpSpPr/>
        <p:nvPr/>
      </p:nvGrpSpPr>
      <p:grpSpPr>
        <a:xfrm>
          <a:off x="0" y="0"/>
          <a:ext cx="0" cy="0"/>
          <a:chOff x="0" y="0"/>
          <a:chExt cx="0" cy="0"/>
        </a:xfrm>
      </p:grpSpPr>
      <p:sp>
        <p:nvSpPr>
          <p:cNvPr id="3612" name="Google Shape;3612;g89f325e8c8_0_2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3" name="Google Shape;3613;g89f325e8c8_0_2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Most users </a:t>
            </a:r>
            <a:r>
              <a:rPr lang="en-GB" sz="1100" b="0" i="0" u="none" strike="noStrike" cap="none">
                <a:solidFill>
                  <a:srgbClr val="000000"/>
                </a:solidFill>
                <a:effectLst/>
                <a:latin typeface="Arial"/>
                <a:ea typeface="Arial"/>
                <a:cs typeface="Arial"/>
                <a:sym typeface="Arial"/>
              </a:rPr>
              <a:t>experience an overall increase in operational efficiency while seeing a decrease in design time, prototype costs, and time to market.</a:t>
            </a:r>
          </a:p>
          <a:p>
            <a:pPr marL="0" lvl="0" indent="0" algn="l" rtl="0">
              <a:spcBef>
                <a:spcPts val="0"/>
              </a:spcBef>
              <a:spcAft>
                <a:spcPts val="0"/>
              </a:spcAft>
              <a:buNone/>
            </a:pPr>
            <a:endParaRPr lang="en-GB"/>
          </a:p>
          <a:p>
            <a:pPr marL="0" lvl="0" indent="0" algn="l" rtl="0">
              <a:spcBef>
                <a:spcPts val="0"/>
              </a:spcBef>
              <a:spcAft>
                <a:spcPts val="0"/>
              </a:spcAft>
              <a:buNone/>
            </a:pPr>
            <a:r>
              <a:rPr lang="en-GB"/>
              <a:t>https://</a:t>
            </a:r>
            <a:r>
              <a:rPr lang="en-GB" err="1"/>
              <a:t>www.ptc.com</a:t>
            </a:r>
            <a:r>
              <a:rPr lang="en-GB"/>
              <a:t>/</a:t>
            </a:r>
            <a:r>
              <a:rPr lang="en-GB" err="1"/>
              <a:t>en</a:t>
            </a:r>
            <a:r>
              <a:rPr lang="en-GB"/>
              <a:t>/technologies/cad</a:t>
            </a:r>
            <a:endParaRPr/>
          </a:p>
        </p:txBody>
      </p:sp>
    </p:spTree>
    <p:extLst>
      <p:ext uri="{BB962C8B-B14F-4D97-AF65-F5344CB8AC3E}">
        <p14:creationId xmlns:p14="http://schemas.microsoft.com/office/powerpoint/2010/main" val="2987513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89f325e8c8_0_1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89f325e8c8_0_1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9540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a:t>Restrict creativity and Innovation: </a:t>
            </a:r>
            <a:r>
              <a:rPr lang="en-GB" sz="1100" b="0" i="0" u="none" strike="noStrike" cap="none">
                <a:solidFill>
                  <a:srgbClr val="000000"/>
                </a:solidFill>
                <a:effectLst/>
                <a:latin typeface="Arial"/>
                <a:ea typeface="Arial"/>
                <a:cs typeface="Arial"/>
                <a:sym typeface="Arial"/>
              </a:rPr>
              <a:t>Some have noted that the old method of drafting via sketching on paper “remains a basic tool for speeding up visual problem solving”. Sketching can help develop a designer’s capacity for creative thinking and enable them to create innovative solutions to the problems they aim to tackle.</a:t>
            </a:r>
          </a:p>
          <a:p>
            <a:pPr marL="158750" indent="0">
              <a:buNone/>
            </a:pPr>
            <a:endParaRPr lang="en-GB" sz="1100" b="0" i="0" u="none" strike="noStrike" cap="none">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sz="1100" b="0" i="0" u="none" strike="noStrike" cap="none">
              <a:solidFill>
                <a:srgbClr val="000000"/>
              </a:solidFill>
              <a:effectLst/>
              <a:latin typeface="Arial"/>
              <a:ea typeface="Arial"/>
              <a:cs typeface="Arial"/>
              <a:sym typeface="Arial"/>
            </a:endParaRPr>
          </a:p>
          <a:p>
            <a:pPr marL="158750" indent="0">
              <a:buNone/>
            </a:pPr>
            <a:r>
              <a:rPr lang="en-GB" sz="1100" b="0" i="0" u="none" strike="noStrike" cap="none">
                <a:solidFill>
                  <a:srgbClr val="000000"/>
                </a:solidFill>
                <a:effectLst/>
                <a:latin typeface="Arial"/>
                <a:ea typeface="Arial"/>
                <a:cs typeface="Arial"/>
                <a:sym typeface="Arial"/>
              </a:rPr>
              <a:t>Time: The creation of 3D models tends to be a more complex and time-consuming process which require various specialty training and years of experience</a:t>
            </a:r>
            <a:r>
              <a:rPr lang="en-GB">
                <a:effectLst/>
              </a:rPr>
              <a:t>.</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2384071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Skills of the Designer: </a:t>
            </a:r>
            <a:r>
              <a:rPr lang="en-GB">
                <a:latin typeface="Muli" panose="02000503000000000000" pitchFamily="2" charset="77"/>
              </a:rPr>
              <a:t>CAD software also cannot tell you which design is more aesthetically pleasing, and in some industries, that overrides function.</a:t>
            </a:r>
          </a:p>
          <a:p>
            <a:pPr marL="158750" indent="0">
              <a:buNone/>
            </a:pPr>
            <a:endParaRPr lang="en-GB"/>
          </a:p>
          <a:p>
            <a:pPr marL="158750" indent="0">
              <a:buNone/>
            </a:pPr>
            <a:r>
              <a:rPr lang="en-GB"/>
              <a:t>Licensing: SolidWorks - £2888 one-time fee or £936 annual </a:t>
            </a:r>
            <a:r>
              <a:rPr lang="en-GB">
                <a:latin typeface="Muli" panose="02000503000000000000" pitchFamily="2" charset="77"/>
              </a:rPr>
              <a:t>subscription-based fee; AutoCAD - </a:t>
            </a:r>
            <a:r>
              <a:rPr lang="en-GB"/>
              <a:t>£3033 one-time fee or £1214 annual </a:t>
            </a:r>
            <a:r>
              <a:rPr lang="en-GB">
                <a:latin typeface="Muli" panose="02000503000000000000" pitchFamily="2" charset="77"/>
              </a:rPr>
              <a:t>subscription-based fee.</a:t>
            </a:r>
          </a:p>
          <a:p>
            <a:pPr marL="158750" indent="0">
              <a:buNone/>
            </a:pPr>
            <a:endParaRPr lang="en-GB"/>
          </a:p>
          <a:p>
            <a:pPr marL="158750" indent="0">
              <a:buNone/>
            </a:pPr>
            <a:r>
              <a:rPr lang="en-GB"/>
              <a:t>https://</a:t>
            </a:r>
            <a:r>
              <a:rPr lang="en-GB" err="1"/>
              <a:t>www.cadcrowd.com</a:t>
            </a:r>
            <a:r>
              <a:rPr lang="en-GB"/>
              <a:t>/blog/the-advantages-of-cad/</a:t>
            </a:r>
          </a:p>
        </p:txBody>
      </p:sp>
    </p:spTree>
    <p:extLst>
      <p:ext uri="{BB962C8B-B14F-4D97-AF65-F5344CB8AC3E}">
        <p14:creationId xmlns:p14="http://schemas.microsoft.com/office/powerpoint/2010/main" val="485894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0" i="0" u="none" strike="noStrike" cap="none">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212230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solidFill>
                  <a:srgbClr val="343433"/>
                </a:solidFill>
                <a:latin typeface="Muli" panose="02000503000000000000" pitchFamily="2" charset="77"/>
              </a:rPr>
              <a:t>3D CAD can be subdivided as follows: Solid modelling, wireframe modelling and surface modelling.</a:t>
            </a:r>
          </a:p>
          <a:p>
            <a:pPr marL="0" lvl="0" indent="0" algn="l" rtl="0">
              <a:spcBef>
                <a:spcPts val="0"/>
              </a:spcBef>
              <a:spcAft>
                <a:spcPts val="0"/>
              </a:spcAft>
              <a:buNone/>
            </a:pPr>
            <a:endParaRPr lang="en-GB"/>
          </a:p>
          <a:p>
            <a:pPr marL="0" lvl="0" indent="0" algn="l" rtl="0">
              <a:spcBef>
                <a:spcPts val="0"/>
              </a:spcBef>
              <a:spcAft>
                <a:spcPts val="0"/>
              </a:spcAft>
              <a:buNone/>
            </a:pPr>
            <a:r>
              <a:rPr lang="en-GB"/>
              <a:t>Solid modelling: https://</a:t>
            </a:r>
            <a:r>
              <a:rPr lang="en-GB" err="1"/>
              <a:t>graphlertech.com</a:t>
            </a:r>
            <a:r>
              <a:rPr lang="en-GB"/>
              <a:t>/what-is-3d-cad-and-why-is-it-used/</a:t>
            </a:r>
          </a:p>
          <a:p>
            <a:pPr marL="0" lvl="0" indent="0" algn="l" rtl="0">
              <a:spcBef>
                <a:spcPts val="0"/>
              </a:spcBef>
              <a:spcAft>
                <a:spcPts val="0"/>
              </a:spcAft>
              <a:buNone/>
            </a:pPr>
            <a:endParaRPr lang="en-GB"/>
          </a:p>
          <a:p>
            <a:pPr marL="0" lvl="0" indent="0" algn="l" rtl="0">
              <a:spcBef>
                <a:spcPts val="0"/>
              </a:spcBef>
              <a:spcAft>
                <a:spcPts val="0"/>
              </a:spcAft>
              <a:buNone/>
            </a:pPr>
            <a:endParaRPr lang="en-GB"/>
          </a:p>
          <a:p>
            <a:pPr marL="0" lvl="0" indent="0" algn="l" rtl="0">
              <a:spcBef>
                <a:spcPts val="0"/>
              </a:spcBef>
              <a:spcAft>
                <a:spcPts val="0"/>
              </a:spcAft>
              <a:buNone/>
            </a:pPr>
            <a:r>
              <a:rPr lang="en-GB"/>
              <a:t>Image source:</a:t>
            </a:r>
          </a:p>
          <a:p>
            <a:pPr marL="0" lvl="0" indent="0" algn="l" rtl="0">
              <a:spcBef>
                <a:spcPts val="0"/>
              </a:spcBef>
              <a:spcAft>
                <a:spcPts val="0"/>
              </a:spcAft>
              <a:buNone/>
            </a:pPr>
            <a:r>
              <a:rPr lang="en-GB"/>
              <a:t>Solid modelling: https://</a:t>
            </a:r>
            <a:r>
              <a:rPr lang="en-GB" err="1"/>
              <a:t>learnmech.com</a:t>
            </a:r>
            <a:r>
              <a:rPr lang="en-GB"/>
              <a:t>/what-is-3d-solid-modelling-solid-modeling-methods/</a:t>
            </a:r>
          </a:p>
          <a:p>
            <a:pPr marL="0" lvl="0" indent="0" algn="l" rtl="0">
              <a:spcBef>
                <a:spcPts val="0"/>
              </a:spcBef>
              <a:spcAft>
                <a:spcPts val="0"/>
              </a:spcAft>
              <a:buNone/>
            </a:pPr>
            <a:r>
              <a:rPr lang="en-GB"/>
              <a:t>Wireframe modelling: https://</a:t>
            </a:r>
            <a:r>
              <a:rPr lang="en-GB" err="1"/>
              <a:t>techterms.com</a:t>
            </a:r>
            <a:r>
              <a:rPr lang="en-GB"/>
              <a:t>/definition/wireframe</a:t>
            </a:r>
          </a:p>
          <a:p>
            <a:pPr marL="0" lvl="0" indent="0" algn="l" rtl="0">
              <a:spcBef>
                <a:spcPts val="0"/>
              </a:spcBef>
              <a:spcAft>
                <a:spcPts val="0"/>
              </a:spcAft>
              <a:buNone/>
            </a:pPr>
            <a:r>
              <a:rPr lang="en-GB"/>
              <a:t>Surface modelling: https://all3dp.com/2/surface-</a:t>
            </a:r>
            <a:r>
              <a:rPr lang="en-GB" err="1"/>
              <a:t>modeling</a:t>
            </a:r>
            <a:r>
              <a:rPr lang="en-GB"/>
              <a:t>-cad-simply-explained/</a:t>
            </a:r>
            <a:endParaRPr/>
          </a:p>
        </p:txBody>
      </p:sp>
    </p:spTree>
    <p:extLst>
      <p:ext uri="{BB962C8B-B14F-4D97-AF65-F5344CB8AC3E}">
        <p14:creationId xmlns:p14="http://schemas.microsoft.com/office/powerpoint/2010/main" val="7839169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www.reddit.com</a:t>
            </a:r>
            <a:r>
              <a:rPr lang="en-GB">
                <a:effectLst/>
              </a:rPr>
              <a:t>/r/SolidWorks/comments/hs5imb/</a:t>
            </a:r>
            <a:r>
              <a:rPr lang="en-GB" err="1">
                <a:effectLst/>
              </a:rPr>
              <a:t>create_single_solidworks_extrude_from_multiple</a:t>
            </a:r>
            <a:r>
              <a:rPr lang="en-GB">
                <a:effectLst/>
              </a:rPr>
              <a:t>/</a:t>
            </a:r>
          </a:p>
          <a:p>
            <a:pPr marL="0" lvl="0" indent="0" algn="l" rtl="0">
              <a:lnSpc>
                <a:spcPct val="150000"/>
              </a:lnSpc>
              <a:spcBef>
                <a:spcPts val="0"/>
              </a:spcBef>
              <a:spcAft>
                <a:spcPts val="0"/>
              </a:spcAft>
              <a:buNone/>
            </a:pPr>
            <a:r>
              <a:rPr lang="en-GB">
                <a:effectLst/>
              </a:rPr>
              <a:t>https://cuperman007.github.io/</a:t>
            </a:r>
            <a:r>
              <a:rPr lang="en-GB" err="1">
                <a:effectLst/>
              </a:rPr>
              <a:t>codeclub</a:t>
            </a:r>
            <a:r>
              <a:rPr lang="en-GB">
                <a:effectLst/>
              </a:rPr>
              <a:t>/learn/</a:t>
            </a:r>
            <a:r>
              <a:rPr lang="en-GB" err="1">
                <a:effectLst/>
              </a:rPr>
              <a:t>tinkercad</a:t>
            </a:r>
            <a:r>
              <a:rPr lang="en-GB">
                <a:effectLst/>
              </a:rPr>
              <a:t>/tutorials/beginner/create-a-keyring/ </a:t>
            </a:r>
          </a:p>
          <a:p>
            <a:pPr marL="20638" lvl="0" indent="0">
              <a:buSzPts val="1400"/>
            </a:pPr>
            <a:r>
              <a:rPr lang="en-GB"/>
              <a:t>Software Examples:</a:t>
            </a:r>
          </a:p>
          <a:p>
            <a:pPr marL="20638" lvl="0" indent="0">
              <a:buSzPts val="1400"/>
            </a:pPr>
            <a:r>
              <a:rPr lang="en-GB"/>
              <a:t>TinkerCAD, FreeCAD, Sketch Up, SolidWorks, Autodesk Fusion 360.</a:t>
            </a:r>
          </a:p>
          <a:p>
            <a:pPr marL="0" lvl="0" indent="0" algn="l" rtl="0">
              <a:spcBef>
                <a:spcPts val="0"/>
              </a:spcBef>
              <a:spcAft>
                <a:spcPts val="0"/>
              </a:spcAft>
              <a:buNone/>
            </a:pPr>
            <a:endParaRPr/>
          </a:p>
        </p:txBody>
      </p:sp>
    </p:spTree>
    <p:extLst>
      <p:ext uri="{BB962C8B-B14F-4D97-AF65-F5344CB8AC3E}">
        <p14:creationId xmlns:p14="http://schemas.microsoft.com/office/powerpoint/2010/main" val="2987952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This method was the first to be utilized to model 3D figures, at that point having moderately low polygon counts, making figures to some degree blocky.</a:t>
            </a:r>
          </a:p>
          <a:p>
            <a:pPr marL="0" lvl="0" indent="0" algn="l" rtl="0">
              <a:lnSpc>
                <a:spcPct val="150000"/>
              </a:lnSpc>
              <a:spcBef>
                <a:spcPts val="0"/>
              </a:spcBef>
              <a:spcAft>
                <a:spcPts val="0"/>
              </a:spcAft>
              <a:buNone/>
            </a:pPr>
            <a:r>
              <a:rPr lang="en-GB">
                <a:effectLst/>
              </a:rPr>
              <a:t>https://</a:t>
            </a:r>
            <a:r>
              <a:rPr lang="en-GB" err="1">
                <a:effectLst/>
              </a:rPr>
              <a:t>techterms.com</a:t>
            </a:r>
            <a:r>
              <a:rPr lang="en-GB">
                <a:effectLst/>
              </a:rPr>
              <a:t>/definition/wireframe</a:t>
            </a:r>
          </a:p>
          <a:p>
            <a:pPr marL="0" lvl="0" indent="0" algn="l" rtl="0">
              <a:lnSpc>
                <a:spcPct val="150000"/>
              </a:lnSpc>
              <a:spcBef>
                <a:spcPts val="0"/>
              </a:spcBef>
              <a:spcAft>
                <a:spcPts val="0"/>
              </a:spcAft>
              <a:buNone/>
            </a:pPr>
            <a:r>
              <a:rPr lang="en-GB">
                <a:effectLst/>
              </a:rPr>
              <a:t>https://it-</a:t>
            </a:r>
            <a:r>
              <a:rPr lang="en-GB" err="1">
                <a:effectLst/>
              </a:rPr>
              <a:t>s.com</a:t>
            </a:r>
            <a:r>
              <a:rPr lang="en-GB">
                <a:effectLst/>
              </a:rPr>
              <a:t>/what-is-3d-wireframe-modeling/</a:t>
            </a:r>
          </a:p>
          <a:p>
            <a:pPr marL="0" lvl="0" indent="0" algn="l" rtl="0">
              <a:lnSpc>
                <a:spcPct val="150000"/>
              </a:lnSpc>
              <a:spcBef>
                <a:spcPts val="0"/>
              </a:spcBef>
              <a:spcAft>
                <a:spcPts val="0"/>
              </a:spcAft>
              <a:buNone/>
            </a:pPr>
            <a:endParaRPr lang="en-GB">
              <a:effectLst/>
            </a:endParaRPr>
          </a:p>
          <a:p>
            <a:pPr marL="20638" lvl="0" indent="0">
              <a:buSzPts val="1400"/>
            </a:pPr>
            <a:r>
              <a:rPr lang="en-GB"/>
              <a:t>Software Examples:</a:t>
            </a:r>
          </a:p>
          <a:p>
            <a:pPr marL="20638" lvl="0" indent="0">
              <a:buSzPts val="1400"/>
            </a:pPr>
            <a:r>
              <a:rPr lang="en-GB"/>
              <a:t>Blender, Autodesk Maya, 3DS Max and Cinema 4D.</a:t>
            </a:r>
          </a:p>
          <a:p>
            <a:pPr marL="0" lvl="0" indent="0" algn="l" rtl="0">
              <a:lnSpc>
                <a:spcPct val="150000"/>
              </a:lnSpc>
              <a:spcBef>
                <a:spcPts val="0"/>
              </a:spcBef>
              <a:spcAft>
                <a:spcPts val="0"/>
              </a:spcAft>
              <a:buNone/>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spcBef>
                <a:spcPts val="0"/>
              </a:spcBef>
              <a:spcAft>
                <a:spcPts val="0"/>
              </a:spcAft>
              <a:buNone/>
            </a:pPr>
            <a:r>
              <a:rPr lang="en-GB"/>
              <a:t>https://</a:t>
            </a:r>
            <a:r>
              <a:rPr lang="en-GB" err="1"/>
              <a:t>blender.community</a:t>
            </a:r>
            <a:r>
              <a:rPr lang="en-GB"/>
              <a:t>/c/</a:t>
            </a:r>
            <a:r>
              <a:rPr lang="en-GB" err="1"/>
              <a:t>rightclickselect</a:t>
            </a:r>
            <a:r>
              <a:rPr lang="en-GB"/>
              <a:t>/N6gbbc/?sorting=hot</a:t>
            </a:r>
            <a:endParaRPr/>
          </a:p>
        </p:txBody>
      </p:sp>
    </p:spTree>
    <p:extLst>
      <p:ext uri="{BB962C8B-B14F-4D97-AF65-F5344CB8AC3E}">
        <p14:creationId xmlns:p14="http://schemas.microsoft.com/office/powerpoint/2010/main" val="2986384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89f325e8c8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89f325e8c8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Surface modelling tools build one face at a time. This enable user to control the exact contour and direction of that face.</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flippednormals.com</a:t>
            </a:r>
            <a:r>
              <a:rPr lang="en-GB"/>
              <a:t>/downloads/hard-surface-</a:t>
            </a:r>
            <a:r>
              <a:rPr lang="en-GB" err="1"/>
              <a:t>modeling</a:t>
            </a:r>
            <a:r>
              <a:rPr lang="en-GB"/>
              <a:t>-tutorial/</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https://</a:t>
            </a:r>
            <a:r>
              <a:rPr lang="en-GB" err="1"/>
              <a:t>graphlertech.com</a:t>
            </a:r>
            <a:r>
              <a:rPr lang="en-GB"/>
              <a:t>/surface-modelling-3d-cad/</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p>
          <a:p>
            <a:pPr marL="20638" lvl="0" indent="0">
              <a:buSzPts val="1400"/>
            </a:pPr>
            <a:r>
              <a:rPr lang="en-GB"/>
              <a:t>Software Examples:</a:t>
            </a:r>
          </a:p>
          <a:p>
            <a:pPr marL="20638" lvl="0" indent="0">
              <a:buSzPts val="1400"/>
            </a:pPr>
            <a:r>
              <a:rPr lang="en-GB"/>
              <a:t>CATIA, Alias, Rhino</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GB">
              <a:effectLst/>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forums.autodesk.com</a:t>
            </a:r>
            <a:r>
              <a:rPr lang="en-GB">
                <a:effectLst/>
              </a:rPr>
              <a:t>/t5/alias-forum/developing-</a:t>
            </a:r>
            <a:r>
              <a:rPr lang="en-GB" err="1">
                <a:effectLst/>
              </a:rPr>
              <a:t>xnurbs</a:t>
            </a:r>
            <a:r>
              <a:rPr lang="en-GB">
                <a:effectLst/>
              </a:rPr>
              <a:t>-module-for-alias/td-p/9528435 </a:t>
            </a:r>
          </a:p>
        </p:txBody>
      </p:sp>
    </p:spTree>
    <p:extLst>
      <p:ext uri="{BB962C8B-B14F-4D97-AF65-F5344CB8AC3E}">
        <p14:creationId xmlns:p14="http://schemas.microsoft.com/office/powerpoint/2010/main" val="26700925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Within CAD, there are three main types of 3D modelling </a:t>
            </a:r>
          </a:p>
          <a:p>
            <a:pPr marL="171450" lvl="0" indent="-171450" algn="l" rtl="0">
              <a:spcBef>
                <a:spcPts val="0"/>
              </a:spcBef>
              <a:spcAft>
                <a:spcPts val="0"/>
              </a:spcAft>
            </a:pPr>
            <a:r>
              <a:rPr lang="en-GB"/>
              <a:t>Solid modelling</a:t>
            </a:r>
          </a:p>
          <a:p>
            <a:pPr marL="171450" lvl="0" indent="-171450" algn="l" rtl="0">
              <a:spcBef>
                <a:spcPts val="0"/>
              </a:spcBef>
              <a:spcAft>
                <a:spcPts val="0"/>
              </a:spcAft>
            </a:pPr>
            <a:r>
              <a:rPr lang="en-GB"/>
              <a:t>Surface modelling</a:t>
            </a:r>
          </a:p>
          <a:p>
            <a:pPr marL="171450" lvl="0" indent="-171450" algn="l" rtl="0">
              <a:spcBef>
                <a:spcPts val="0"/>
              </a:spcBef>
              <a:spcAft>
                <a:spcPts val="0"/>
              </a:spcAft>
            </a:pPr>
            <a:r>
              <a:rPr lang="en-GB"/>
              <a:t>Wireframe modelling- Polygon-based modelling (Meshing)</a:t>
            </a:r>
          </a:p>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0" lvl="0" indent="0" algn="l" rtl="0">
              <a:spcBef>
                <a:spcPts val="0"/>
              </a:spcBef>
              <a:spcAft>
                <a:spcPts val="0"/>
              </a:spcAft>
              <a:buNone/>
            </a:pPr>
            <a:endParaRPr/>
          </a:p>
        </p:txBody>
      </p:sp>
    </p:spTree>
    <p:extLst>
      <p:ext uri="{BB962C8B-B14F-4D97-AF65-F5344CB8AC3E}">
        <p14:creationId xmlns:p14="http://schemas.microsoft.com/office/powerpoint/2010/main" val="25728763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89f325e8c8_0_18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89f325e8c8_0_1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GB"/>
          </a:p>
          <a:p>
            <a:pPr marL="171450" lvl="0" indent="-171450" algn="l" rtl="0">
              <a:spcBef>
                <a:spcPts val="0"/>
              </a:spcBef>
              <a:spcAft>
                <a:spcPts val="0"/>
              </a:spcAft>
            </a:pPr>
            <a:r>
              <a:rPr lang="en-GB"/>
              <a:t>Disadvantages: Solid modelling: </a:t>
            </a:r>
            <a:r>
              <a:rPr lang="en-GB" sz="1100" b="0" i="0" u="none" strike="noStrike" cap="none">
                <a:solidFill>
                  <a:srgbClr val="000000"/>
                </a:solidFill>
                <a:effectLst/>
                <a:latin typeface="Arial"/>
                <a:cs typeface="Arial"/>
                <a:sym typeface="Arial"/>
              </a:rPr>
              <a:t>T</a:t>
            </a:r>
            <a:r>
              <a:rPr lang="en-GB" sz="1100" b="0" i="0" u="none" strike="noStrike" cap="none">
                <a:solidFill>
                  <a:srgbClr val="000000"/>
                </a:solidFill>
                <a:effectLst/>
                <a:latin typeface="Arial"/>
                <a:ea typeface="Arial"/>
                <a:cs typeface="Arial"/>
                <a:sym typeface="Arial"/>
              </a:rPr>
              <a:t>he basic building blocks of solid modelling are too obtuse for some applications.</a:t>
            </a:r>
            <a:endParaRPr lang="en-GB"/>
          </a:p>
          <a:p>
            <a:pPr marL="171450" lvl="0" indent="-171450" algn="l" rtl="0">
              <a:spcBef>
                <a:spcPts val="0"/>
              </a:spcBef>
              <a:spcAft>
                <a:spcPts val="0"/>
              </a:spcAft>
            </a:pPr>
            <a:endParaRPr lang="en-GB"/>
          </a:p>
          <a:p>
            <a:pPr marL="171450" lvl="0" indent="-171450" algn="l" rtl="0">
              <a:spcBef>
                <a:spcPts val="0"/>
              </a:spcBef>
              <a:spcAft>
                <a:spcPts val="0"/>
              </a:spcAft>
            </a:pPr>
            <a:endParaRPr lang="en-GB"/>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Surface modelling: It is a complex form of 3D modelling which requires a higher level of training and expertise on the part of the designer. It is rather difficult to construct.</a:t>
            </a:r>
          </a:p>
          <a:p>
            <a:pPr marL="0" lvl="0" indent="0" algn="l" rtl="0">
              <a:spcBef>
                <a:spcPts val="0"/>
              </a:spcBef>
              <a:spcAft>
                <a:spcPts val="0"/>
              </a:spcAft>
              <a:buNone/>
            </a:pPr>
            <a:r>
              <a:rPr lang="en-GB"/>
              <a:t>It is more time consuming in comparison to the other two methods.</a:t>
            </a:r>
            <a:endParaRPr/>
          </a:p>
        </p:txBody>
      </p:sp>
    </p:spTree>
    <p:extLst>
      <p:ext uri="{BB962C8B-B14F-4D97-AF65-F5344CB8AC3E}">
        <p14:creationId xmlns:p14="http://schemas.microsoft.com/office/powerpoint/2010/main" val="697230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89f325e8c8_0_1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89f325e8c8_0_1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241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89f325e8c8_0_1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89f325e8c8_0_1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4760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89f1087ede_0_2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89f1087ede_0_2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83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89f325e8c8_0_19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89f325e8c8_0_19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Formative assessment format: Fill in the Blank</a:t>
            </a:r>
            <a:endParaRPr/>
          </a:p>
        </p:txBody>
      </p:sp>
    </p:spTree>
    <p:extLst>
      <p:ext uri="{BB962C8B-B14F-4D97-AF65-F5344CB8AC3E}">
        <p14:creationId xmlns:p14="http://schemas.microsoft.com/office/powerpoint/2010/main" val="1619511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GB"/>
              <a:t>Have you ever used a computer to design 2D or 3D shapes? That’s CAD!</a:t>
            </a:r>
          </a:p>
          <a:p>
            <a:pPr marL="0" lvl="0" indent="0" algn="l" rtl="0">
              <a:lnSpc>
                <a:spcPct val="150000"/>
              </a:lnSpc>
              <a:spcBef>
                <a:spcPts val="0"/>
              </a:spcBef>
              <a:spcAft>
                <a:spcPts val="0"/>
              </a:spcAft>
              <a:buNone/>
            </a:pPr>
            <a:r>
              <a:rPr lang="en-GB"/>
              <a:t>CAD stands for Computer-aided design.</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GB"/>
              <a:t>It is defined as the use of specialised computer software to digitally create two-dimensional (2D) drawings and (3D) three-dimensional models of real-world products.</a:t>
            </a:r>
          </a:p>
          <a:p>
            <a:pPr marL="0" lvl="0" indent="0" algn="l" rtl="0">
              <a:lnSpc>
                <a:spcPct val="150000"/>
              </a:lnSpc>
              <a:spcBef>
                <a:spcPts val="0"/>
              </a:spcBef>
              <a:spcAft>
                <a:spcPts val="0"/>
              </a:spcAft>
              <a:buNone/>
            </a:pPr>
            <a:endParaRPr lang="en-GB"/>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a:effectLst/>
              </a:rPr>
              <a:t>https://</a:t>
            </a:r>
            <a:r>
              <a:rPr lang="en-GB" err="1">
                <a:effectLst/>
              </a:rPr>
              <a:t>www.indiaeducation.net</a:t>
            </a:r>
            <a:r>
              <a:rPr lang="en-GB">
                <a:effectLst/>
              </a:rPr>
              <a:t>/</a:t>
            </a:r>
            <a:r>
              <a:rPr lang="en-GB" err="1">
                <a:effectLst/>
              </a:rPr>
              <a:t>careercenter</a:t>
            </a:r>
            <a:r>
              <a:rPr lang="en-GB">
                <a:effectLst/>
              </a:rPr>
              <a:t>/computers-it/</a:t>
            </a:r>
            <a:r>
              <a:rPr lang="en-GB" err="1">
                <a:effectLst/>
              </a:rPr>
              <a:t>computeraideddesign</a:t>
            </a:r>
            <a:r>
              <a:rPr lang="en-GB">
                <a:effectLst/>
              </a:rPr>
              <a:t>/</a:t>
            </a:r>
            <a:endParaRPr/>
          </a:p>
        </p:txBody>
      </p:sp>
    </p:spTree>
    <p:extLst>
      <p:ext uri="{BB962C8B-B14F-4D97-AF65-F5344CB8AC3E}">
        <p14:creationId xmlns:p14="http://schemas.microsoft.com/office/powerpoint/2010/main" val="3808992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89f325e8c8_0_2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1" name="Google Shape;3661;g89f325e8c8_0_2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a:solidFill>
                  <a:srgbClr val="000000"/>
                </a:solidFill>
                <a:effectLst/>
                <a:latin typeface="Arial"/>
                <a:ea typeface="Arial"/>
                <a:cs typeface="Arial"/>
                <a:sym typeface="Arial"/>
              </a:rPr>
              <a:t>2D CAD is the pioneer of CAD software, and was developed in the early 70s. </a:t>
            </a:r>
          </a:p>
          <a:p>
            <a:pPr marL="0" lvl="0" indent="0" algn="l" rtl="0">
              <a:spcBef>
                <a:spcPts val="0"/>
              </a:spcBef>
              <a:spcAft>
                <a:spcPts val="0"/>
              </a:spcAft>
              <a:buNone/>
            </a:pPr>
            <a:endParaRPr lang="en-GB" sz="1100" b="0" i="0" u="none" strike="noStrike" cap="none">
              <a:solidFill>
                <a:srgbClr val="000000"/>
              </a:solidFill>
              <a:effectLst/>
              <a:latin typeface="Arial"/>
              <a:cs typeface="Arial"/>
              <a:sym typeface="Arial"/>
            </a:endParaRPr>
          </a:p>
          <a:p>
            <a:pPr marL="0" lvl="0" indent="0" algn="l" rtl="0">
              <a:lnSpc>
                <a:spcPct val="150000"/>
              </a:lnSpc>
              <a:spcBef>
                <a:spcPts val="0"/>
              </a:spcBef>
              <a:spcAft>
                <a:spcPts val="0"/>
              </a:spcAft>
              <a:buNone/>
            </a:pPr>
            <a:r>
              <a:rPr lang="en-GB">
                <a:effectLst/>
              </a:rPr>
              <a:t>Image source: </a:t>
            </a:r>
          </a:p>
          <a:p>
            <a:pPr marL="0" lvl="0" indent="0" algn="l" rtl="0">
              <a:lnSpc>
                <a:spcPct val="150000"/>
              </a:lnSpc>
              <a:spcBef>
                <a:spcPts val="0"/>
              </a:spcBef>
              <a:spcAft>
                <a:spcPts val="0"/>
              </a:spcAft>
              <a:buNone/>
            </a:pPr>
            <a:r>
              <a:rPr lang="en-GB" err="1">
                <a:effectLst/>
              </a:rPr>
              <a:t>Unsplash</a:t>
            </a:r>
            <a:r>
              <a:rPr lang="en-GB">
                <a:effectLst/>
              </a:rPr>
              <a:t> (Free) - https://</a:t>
            </a:r>
            <a:r>
              <a:rPr lang="en-GB" err="1">
                <a:effectLst/>
              </a:rPr>
              <a:t>unsplash.com</a:t>
            </a:r>
            <a:r>
              <a:rPr lang="en-GB">
                <a:effectLst/>
              </a:rPr>
              <a:t>/photos/hoivM01c-vg</a:t>
            </a:r>
            <a:endParaRPr/>
          </a:p>
        </p:txBody>
      </p:sp>
    </p:spTree>
    <p:extLst>
      <p:ext uri="{BB962C8B-B14F-4D97-AF65-F5344CB8AC3E}">
        <p14:creationId xmlns:p14="http://schemas.microsoft.com/office/powerpoint/2010/main" val="3159036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986667" y="3871509"/>
            <a:ext cx="1717686" cy="1718100"/>
            <a:chOff x="1347125" y="349025"/>
            <a:chExt cx="4978800" cy="4980000"/>
          </a:xfrm>
        </p:grpSpPr>
        <p:sp>
          <p:nvSpPr>
            <p:cNvPr id="10" name="Google Shape;10;p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2"/>
          <p:cNvSpPr txBox="1">
            <a:spLocks noGrp="1"/>
          </p:cNvSpPr>
          <p:nvPr>
            <p:ph type="ctrTitle"/>
          </p:nvPr>
        </p:nvSpPr>
        <p:spPr>
          <a:xfrm>
            <a:off x="4802150" y="2191025"/>
            <a:ext cx="3670200" cy="703800"/>
          </a:xfrm>
          <a:prstGeom prst="rect">
            <a:avLst/>
          </a:prstGeom>
        </p:spPr>
        <p:txBody>
          <a:bodyPr spcFirstLastPara="1" wrap="square" lIns="91425" tIns="91425" rIns="91425" bIns="91425" anchor="ctr" anchorCtr="0">
            <a:noAutofit/>
          </a:bodyPr>
          <a:lstStyle>
            <a:lvl1pPr lvl="0" rtl="0">
              <a:spcBef>
                <a:spcPts val="0"/>
              </a:spcBef>
              <a:spcAft>
                <a:spcPts val="0"/>
              </a:spcAft>
              <a:buSzPts val="5000"/>
              <a:buNone/>
              <a:defRPr sz="5000" b="1">
                <a:solidFill>
                  <a:schemeClr val="accent5"/>
                </a:solidFill>
                <a:latin typeface="Roboto"/>
                <a:ea typeface="Roboto"/>
                <a:cs typeface="Roboto"/>
                <a:sym typeface="Roboto"/>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endParaRPr/>
          </a:p>
        </p:txBody>
      </p:sp>
      <p:sp>
        <p:nvSpPr>
          <p:cNvPr id="33" name="Google Shape;33;p2"/>
          <p:cNvSpPr txBox="1">
            <a:spLocks noGrp="1"/>
          </p:cNvSpPr>
          <p:nvPr>
            <p:ph type="subTitle" idx="1"/>
          </p:nvPr>
        </p:nvSpPr>
        <p:spPr>
          <a:xfrm>
            <a:off x="4802150" y="2894825"/>
            <a:ext cx="3670200" cy="4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atin typeface="Muli"/>
                <a:ea typeface="Muli"/>
                <a:cs typeface="Muli"/>
                <a:sym typeface="Muli"/>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34" name="Google Shape;34;p2"/>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213771" y="4606354"/>
            <a:ext cx="1804088" cy="451696"/>
          </a:xfrm>
          <a:prstGeom prst="rect">
            <a:avLst/>
          </a:prstGeom>
        </p:spPr>
      </p:pic>
      <p:pic>
        <p:nvPicPr>
          <p:cNvPr id="37"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p:cSld name="CUSTOM_1">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1308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2519550"/>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preserve="1">
  <p:cSld name="1_Title &amp; text">
    <p:spTree>
      <p:nvGrpSpPr>
        <p:cNvPr id="1" name="Shape 275"/>
        <p:cNvGrpSpPr/>
        <p:nvPr/>
      </p:nvGrpSpPr>
      <p:grpSpPr>
        <a:xfrm>
          <a:off x="0" y="0"/>
          <a:ext cx="0" cy="0"/>
          <a:chOff x="0" y="0"/>
          <a:chExt cx="0" cy="0"/>
        </a:xfrm>
      </p:grpSpPr>
      <p:sp>
        <p:nvSpPr>
          <p:cNvPr id="276" name="Google Shape;276;p17"/>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txBox="1">
            <a:spLocks noGrp="1"/>
          </p:cNvSpPr>
          <p:nvPr>
            <p:ph type="title"/>
          </p:nvPr>
        </p:nvSpPr>
        <p:spPr>
          <a:xfrm>
            <a:off x="5075700" y="1211551"/>
            <a:ext cx="3348300" cy="773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78" name="Google Shape;278;p17"/>
          <p:cNvSpPr txBox="1">
            <a:spLocks noGrp="1"/>
          </p:cNvSpPr>
          <p:nvPr>
            <p:ph type="subTitle" idx="1"/>
          </p:nvPr>
        </p:nvSpPr>
        <p:spPr>
          <a:xfrm>
            <a:off x="5075700" y="1984951"/>
            <a:ext cx="3040800" cy="77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48638" y="4505104"/>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02029" y="3983226"/>
            <a:ext cx="1702325" cy="1279919"/>
          </a:xfrm>
          <a:prstGeom prst="rect">
            <a:avLst/>
          </a:prstGeom>
        </p:spPr>
      </p:pic>
    </p:spTree>
    <p:extLst>
      <p:ext uri="{BB962C8B-B14F-4D97-AF65-F5344CB8AC3E}">
        <p14:creationId xmlns:p14="http://schemas.microsoft.com/office/powerpoint/2010/main" val="3142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ly title 2">
  <p:cSld name="CUSTOM_3">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spTree>
    <p:extLst>
      <p:ext uri="{BB962C8B-B14F-4D97-AF65-F5344CB8AC3E}">
        <p14:creationId xmlns:p14="http://schemas.microsoft.com/office/powerpoint/2010/main" val="332869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ly title 2" preserve="1">
  <p:cSld name="1_Only title 2">
    <p:spTree>
      <p:nvGrpSpPr>
        <p:cNvPr id="1" name="Shape 281"/>
        <p:cNvGrpSpPr/>
        <p:nvPr/>
      </p:nvGrpSpPr>
      <p:grpSpPr>
        <a:xfrm>
          <a:off x="0" y="0"/>
          <a:ext cx="0" cy="0"/>
          <a:chOff x="0" y="0"/>
          <a:chExt cx="0" cy="0"/>
        </a:xfrm>
      </p:grpSpPr>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9" name="Google Shape;523;p24">
            <a:extLst>
              <a:ext uri="{FF2B5EF4-FFF2-40B4-BE49-F238E27FC236}">
                <a16:creationId xmlns:a16="http://schemas.microsoft.com/office/drawing/2014/main" id="{9B680B5F-2CF2-AD4B-BF52-CAB55F70A95E}"/>
              </a:ext>
            </a:extLst>
          </p:cNvPr>
          <p:cNvSpPr/>
          <p:nvPr userDrawn="1"/>
        </p:nvSpPr>
        <p:spPr>
          <a:xfrm>
            <a:off x="221800" y="4722600"/>
            <a:ext cx="258300" cy="2583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4;p24">
            <a:extLst>
              <a:ext uri="{FF2B5EF4-FFF2-40B4-BE49-F238E27FC236}">
                <a16:creationId xmlns:a16="http://schemas.microsoft.com/office/drawing/2014/main" id="{FEA495A4-D55F-F54D-B83F-410CE3D0861F}"/>
              </a:ext>
            </a:extLst>
          </p:cNvPr>
          <p:cNvSpPr/>
          <p:nvPr userDrawn="1"/>
        </p:nvSpPr>
        <p:spPr>
          <a:xfrm>
            <a:off x="338550" y="4642350"/>
            <a:ext cx="141600" cy="141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 name="Imagem 8">
            <a:extLst>
              <a:ext uri="{FF2B5EF4-FFF2-40B4-BE49-F238E27FC236}">
                <a16:creationId xmlns:a16="http://schemas.microsoft.com/office/drawing/2014/main" id="{548FAED5-D683-4A42-9326-B31F6E4CAA5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2" name="Imagem 7">
            <a:extLst>
              <a:ext uri="{FF2B5EF4-FFF2-40B4-BE49-F238E27FC236}">
                <a16:creationId xmlns:a16="http://schemas.microsoft.com/office/drawing/2014/main" id="{C0BBDD64-D8A5-974D-9FEF-4EF6C367501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22542" y="-83845"/>
            <a:ext cx="1702325" cy="1279919"/>
          </a:xfrm>
          <a:prstGeom prst="rect">
            <a:avLst/>
          </a:prstGeom>
        </p:spPr>
      </p:pic>
    </p:spTree>
    <p:extLst>
      <p:ext uri="{BB962C8B-B14F-4D97-AF65-F5344CB8AC3E}">
        <p14:creationId xmlns:p14="http://schemas.microsoft.com/office/powerpoint/2010/main" val="7678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ly title 2" preserve="1">
  <p:cSld name="Contents">
    <p:spTree>
      <p:nvGrpSpPr>
        <p:cNvPr id="1" name="Shape 281"/>
        <p:cNvGrpSpPr/>
        <p:nvPr/>
      </p:nvGrpSpPr>
      <p:grpSpPr>
        <a:xfrm>
          <a:off x="0" y="0"/>
          <a:ext cx="0" cy="0"/>
          <a:chOff x="0" y="0"/>
          <a:chExt cx="0" cy="0"/>
        </a:xfrm>
      </p:grpSpPr>
      <p:grpSp>
        <p:nvGrpSpPr>
          <p:cNvPr id="282" name="Google Shape;282;p19"/>
          <p:cNvGrpSpPr/>
          <p:nvPr/>
        </p:nvGrpSpPr>
        <p:grpSpPr>
          <a:xfrm>
            <a:off x="-40261" y="-268502"/>
            <a:ext cx="760263" cy="760446"/>
            <a:chOff x="1347125" y="349025"/>
            <a:chExt cx="4978800" cy="4980000"/>
          </a:xfrm>
        </p:grpSpPr>
        <p:sp>
          <p:nvSpPr>
            <p:cNvPr id="283" name="Google Shape;283;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 name="Google Shape;305;p19"/>
          <p:cNvSpPr/>
          <p:nvPr/>
        </p:nvSpPr>
        <p:spPr>
          <a:xfrm>
            <a:off x="-259370" y="235628"/>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txBox="1">
            <a:spLocks noGrp="1"/>
          </p:cNvSpPr>
          <p:nvPr>
            <p:ph type="title"/>
          </p:nvPr>
        </p:nvSpPr>
        <p:spPr>
          <a:xfrm>
            <a:off x="1074150" y="384048"/>
            <a:ext cx="6995700" cy="56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grpSp>
        <p:nvGrpSpPr>
          <p:cNvPr id="307" name="Google Shape;307;p19"/>
          <p:cNvGrpSpPr/>
          <p:nvPr/>
        </p:nvGrpSpPr>
        <p:grpSpPr>
          <a:xfrm>
            <a:off x="8069842" y="4006534"/>
            <a:ext cx="1717686" cy="1718100"/>
            <a:chOff x="1347125" y="349025"/>
            <a:chExt cx="4978800" cy="4980000"/>
          </a:xfrm>
        </p:grpSpPr>
        <p:sp>
          <p:nvSpPr>
            <p:cNvPr id="308" name="Google Shape;308;p19"/>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9"/>
          <p:cNvSpPr/>
          <p:nvPr/>
        </p:nvSpPr>
        <p:spPr>
          <a:xfrm>
            <a:off x="8742075" y="385650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600625" y="45955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196287" y="80104"/>
            <a:ext cx="1804088" cy="451696"/>
          </a:xfrm>
          <a:prstGeom prst="rect">
            <a:avLst/>
          </a:prstGeom>
        </p:spPr>
      </p:pic>
      <p:pic>
        <p:nvPicPr>
          <p:cNvPr id="5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
        <p:nvSpPr>
          <p:cNvPr id="56" name="Google Shape;169;p11"/>
          <p:cNvSpPr txBox="1">
            <a:spLocks/>
          </p:cNvSpPr>
          <p:nvPr userDrawn="1"/>
        </p:nvSpPr>
        <p:spPr>
          <a:xfrm>
            <a:off x="311700" y="1785625"/>
            <a:ext cx="8520600" cy="1151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7210"/>
              </a:buClr>
              <a:buSzPts val="12000"/>
              <a:buFont typeface="Roboto"/>
              <a:buNone/>
              <a:defRPr sz="7000" b="1" i="0" u="none" strike="noStrike" cap="none">
                <a:solidFill>
                  <a:schemeClr val="accent2"/>
                </a:solidFill>
                <a:latin typeface="Roboto"/>
                <a:ea typeface="Roboto"/>
                <a:cs typeface="Roboto"/>
                <a:sym typeface="Roboto"/>
              </a:defRPr>
            </a:lvl1pPr>
            <a:lvl2pPr marR="0" lvl="1"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2pPr>
            <a:lvl3pPr marR="0" lvl="2"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3pPr>
            <a:lvl4pPr marR="0" lvl="3"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4pPr>
            <a:lvl5pPr marR="0" lvl="4"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5pPr>
            <a:lvl6pPr marR="0" lvl="5"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6pPr>
            <a:lvl7pPr marR="0" lvl="6"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7pPr>
            <a:lvl8pPr marR="0" lvl="7"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8pPr>
            <a:lvl9pPr marR="0" lvl="8" algn="ctr" rtl="0">
              <a:lnSpc>
                <a:spcPct val="100000"/>
              </a:lnSpc>
              <a:spcBef>
                <a:spcPts val="0"/>
              </a:spcBef>
              <a:spcAft>
                <a:spcPts val="0"/>
              </a:spcAft>
              <a:buClr>
                <a:srgbClr val="FF7210"/>
              </a:buClr>
              <a:buSzPts val="12000"/>
              <a:buFont typeface="Roboto"/>
              <a:buNone/>
              <a:defRPr sz="12000" b="1" i="0" u="none" strike="noStrike" cap="none">
                <a:solidFill>
                  <a:srgbClr val="FF7210"/>
                </a:solidFill>
                <a:latin typeface="Roboto"/>
                <a:ea typeface="Roboto"/>
                <a:cs typeface="Roboto"/>
                <a:sym typeface="Roboto"/>
              </a:defRPr>
            </a:lvl9pPr>
          </a:lstStyle>
          <a:p>
            <a:pPr algn="l"/>
            <a:endParaRPr lang="es-ES" sz="2000" b="0">
              <a:solidFill>
                <a:schemeClr val="tx1"/>
              </a:solidFill>
            </a:endParaRPr>
          </a:p>
        </p:txBody>
      </p:sp>
    </p:spTree>
    <p:extLst>
      <p:ext uri="{BB962C8B-B14F-4D97-AF65-F5344CB8AC3E}">
        <p14:creationId xmlns:p14="http://schemas.microsoft.com/office/powerpoint/2010/main" val="188501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ly title 3">
  <p:cSld name="CUSTOM_4">
    <p:spTree>
      <p:nvGrpSpPr>
        <p:cNvPr id="1" name="Shape 332"/>
        <p:cNvGrpSpPr/>
        <p:nvPr/>
      </p:nvGrpSpPr>
      <p:grpSpPr>
        <a:xfrm>
          <a:off x="0" y="0"/>
          <a:ext cx="0" cy="0"/>
          <a:chOff x="0" y="0"/>
          <a:chExt cx="0" cy="0"/>
        </a:xfrm>
      </p:grpSpPr>
      <p:sp>
        <p:nvSpPr>
          <p:cNvPr id="333" name="Google Shape;333;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grpSp>
        <p:nvGrpSpPr>
          <p:cNvPr id="334" name="Google Shape;334;p20"/>
          <p:cNvGrpSpPr/>
          <p:nvPr/>
        </p:nvGrpSpPr>
        <p:grpSpPr>
          <a:xfrm>
            <a:off x="7969792" y="3804684"/>
            <a:ext cx="1717686" cy="1718100"/>
            <a:chOff x="1347125" y="349025"/>
            <a:chExt cx="4978800" cy="4980000"/>
          </a:xfrm>
        </p:grpSpPr>
        <p:sp>
          <p:nvSpPr>
            <p:cNvPr id="335" name="Google Shape;335;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20"/>
          <p:cNvGrpSpPr/>
          <p:nvPr/>
        </p:nvGrpSpPr>
        <p:grpSpPr>
          <a:xfrm>
            <a:off x="-40261" y="-268502"/>
            <a:ext cx="760263" cy="760446"/>
            <a:chOff x="1347125" y="349025"/>
            <a:chExt cx="4978800" cy="4980000"/>
          </a:xfrm>
        </p:grpSpPr>
        <p:sp>
          <p:nvSpPr>
            <p:cNvPr id="358" name="Google Shape;358;p2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 name="Google Shape;380;p20"/>
          <p:cNvSpPr/>
          <p:nvPr/>
        </p:nvSpPr>
        <p:spPr>
          <a:xfrm>
            <a:off x="8642025" y="3654650"/>
            <a:ext cx="258300" cy="2583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0"/>
          <p:cNvSpPr/>
          <p:nvPr/>
        </p:nvSpPr>
        <p:spPr>
          <a:xfrm>
            <a:off x="140600" y="380100"/>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0"/>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0"/>
          <p:cNvSpPr txBox="1">
            <a:spLocks noGrp="1"/>
          </p:cNvSpPr>
          <p:nvPr>
            <p:ph type="title"/>
          </p:nvPr>
        </p:nvSpPr>
        <p:spPr>
          <a:xfrm>
            <a:off x="1074150" y="384048"/>
            <a:ext cx="6995700" cy="438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pic>
        <p:nvPicPr>
          <p:cNvPr id="53"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82925" y="38705"/>
            <a:ext cx="1804088" cy="451696"/>
          </a:xfrm>
          <a:prstGeom prst="rect">
            <a:avLst/>
          </a:prstGeom>
        </p:spPr>
      </p:pic>
      <p:pic>
        <p:nvPicPr>
          <p:cNvPr id="54"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ix columns">
  <p:cSld name="CUSTOM_6">
    <p:spTree>
      <p:nvGrpSpPr>
        <p:cNvPr id="1" name="Shape 419"/>
        <p:cNvGrpSpPr/>
        <p:nvPr/>
      </p:nvGrpSpPr>
      <p:grpSpPr>
        <a:xfrm>
          <a:off x="0" y="0"/>
          <a:ext cx="0" cy="0"/>
          <a:chOff x="0" y="0"/>
          <a:chExt cx="0" cy="0"/>
        </a:xfrm>
      </p:grpSpPr>
      <p:sp>
        <p:nvSpPr>
          <p:cNvPr id="420" name="Google Shape;420;p22"/>
          <p:cNvSpPr txBox="1">
            <a:spLocks noGrp="1"/>
          </p:cNvSpPr>
          <p:nvPr>
            <p:ph type="title"/>
          </p:nvPr>
        </p:nvSpPr>
        <p:spPr>
          <a:xfrm>
            <a:off x="1074150" y="384048"/>
            <a:ext cx="6995700" cy="8553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421" name="Google Shape;421;p22"/>
          <p:cNvSpPr txBox="1">
            <a:spLocks noGrp="1"/>
          </p:cNvSpPr>
          <p:nvPr>
            <p:ph type="subTitle" idx="1"/>
          </p:nvPr>
        </p:nvSpPr>
        <p:spPr>
          <a:xfrm>
            <a:off x="725500"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2" name="Google Shape;422;p22"/>
          <p:cNvSpPr txBox="1">
            <a:spLocks noGrp="1"/>
          </p:cNvSpPr>
          <p:nvPr>
            <p:ph type="subTitle" idx="2"/>
          </p:nvPr>
        </p:nvSpPr>
        <p:spPr>
          <a:xfrm>
            <a:off x="3342344"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3" name="Google Shape;423;p22"/>
          <p:cNvSpPr txBox="1">
            <a:spLocks noGrp="1"/>
          </p:cNvSpPr>
          <p:nvPr>
            <p:ph type="subTitle" idx="3"/>
          </p:nvPr>
        </p:nvSpPr>
        <p:spPr>
          <a:xfrm>
            <a:off x="5950075" y="238340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4" name="Google Shape;424;p22"/>
          <p:cNvSpPr txBox="1">
            <a:spLocks noGrp="1"/>
          </p:cNvSpPr>
          <p:nvPr>
            <p:ph type="subTitle" idx="4"/>
          </p:nvPr>
        </p:nvSpPr>
        <p:spPr>
          <a:xfrm>
            <a:off x="725488"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5" name="Google Shape;425;p22"/>
          <p:cNvSpPr txBox="1">
            <a:spLocks noGrp="1"/>
          </p:cNvSpPr>
          <p:nvPr>
            <p:ph type="subTitle" idx="5"/>
          </p:nvPr>
        </p:nvSpPr>
        <p:spPr>
          <a:xfrm>
            <a:off x="3342381"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6" name="Google Shape;426;p22"/>
          <p:cNvSpPr txBox="1">
            <a:spLocks noGrp="1"/>
          </p:cNvSpPr>
          <p:nvPr>
            <p:ph type="subTitle" idx="6"/>
          </p:nvPr>
        </p:nvSpPr>
        <p:spPr>
          <a:xfrm>
            <a:off x="5950113" y="4028750"/>
            <a:ext cx="2468400" cy="681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427" name="Google Shape;427;p22"/>
          <p:cNvSpPr/>
          <p:nvPr/>
        </p:nvSpPr>
        <p:spPr>
          <a:xfrm>
            <a:off x="-2199500" y="-35539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809725" y="282900"/>
            <a:ext cx="162900" cy="1626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 name="Google Shape;429;p22"/>
          <p:cNvGrpSpPr/>
          <p:nvPr/>
        </p:nvGrpSpPr>
        <p:grpSpPr>
          <a:xfrm>
            <a:off x="8556917" y="633909"/>
            <a:ext cx="1717686" cy="1718100"/>
            <a:chOff x="1347125" y="349025"/>
            <a:chExt cx="4978800" cy="4980000"/>
          </a:xfrm>
        </p:grpSpPr>
        <p:sp>
          <p:nvSpPr>
            <p:cNvPr id="430" name="Google Shape;430;p2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 name="Google Shape;452;p22"/>
          <p:cNvSpPr/>
          <p:nvPr/>
        </p:nvSpPr>
        <p:spPr>
          <a:xfrm>
            <a:off x="8845750" y="2085125"/>
            <a:ext cx="159900" cy="1599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2"/>
          <p:cNvSpPr txBox="1">
            <a:spLocks noGrp="1"/>
          </p:cNvSpPr>
          <p:nvPr>
            <p:ph type="subTitle" idx="7"/>
          </p:nvPr>
        </p:nvSpPr>
        <p:spPr>
          <a:xfrm>
            <a:off x="736425"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4" name="Google Shape;454;p22"/>
          <p:cNvSpPr txBox="1">
            <a:spLocks noGrp="1"/>
          </p:cNvSpPr>
          <p:nvPr>
            <p:ph type="subTitle" idx="8"/>
          </p:nvPr>
        </p:nvSpPr>
        <p:spPr>
          <a:xfrm>
            <a:off x="3342381"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5" name="Google Shape;455;p22"/>
          <p:cNvSpPr txBox="1">
            <a:spLocks noGrp="1"/>
          </p:cNvSpPr>
          <p:nvPr>
            <p:ph type="subTitle" idx="9"/>
          </p:nvPr>
        </p:nvSpPr>
        <p:spPr>
          <a:xfrm>
            <a:off x="5950100" y="2048025"/>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6" name="Google Shape;456;p22"/>
          <p:cNvSpPr txBox="1">
            <a:spLocks noGrp="1"/>
          </p:cNvSpPr>
          <p:nvPr>
            <p:ph type="subTitle" idx="13"/>
          </p:nvPr>
        </p:nvSpPr>
        <p:spPr>
          <a:xfrm>
            <a:off x="59501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7" name="Google Shape;457;p22"/>
          <p:cNvSpPr txBox="1">
            <a:spLocks noGrp="1"/>
          </p:cNvSpPr>
          <p:nvPr>
            <p:ph type="subTitle" idx="14"/>
          </p:nvPr>
        </p:nvSpPr>
        <p:spPr>
          <a:xfrm>
            <a:off x="3342381"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458" name="Google Shape;458;p22"/>
          <p:cNvSpPr txBox="1">
            <a:spLocks noGrp="1"/>
          </p:cNvSpPr>
          <p:nvPr>
            <p:ph type="subTitle" idx="15"/>
          </p:nvPr>
        </p:nvSpPr>
        <p:spPr>
          <a:xfrm>
            <a:off x="725500" y="3696950"/>
            <a:ext cx="2468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276987" y="4650463"/>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13271" y="4013354"/>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hree columns 2">
  <p:cSld name="CUSTOM_7">
    <p:bg>
      <p:bgPr>
        <a:solidFill>
          <a:schemeClr val="accent1"/>
        </a:solidFill>
        <a:effectLst/>
      </p:bgPr>
    </p:bg>
    <p:spTree>
      <p:nvGrpSpPr>
        <p:cNvPr id="1" name="Shape 459"/>
        <p:cNvGrpSpPr/>
        <p:nvPr/>
      </p:nvGrpSpPr>
      <p:grpSpPr>
        <a:xfrm>
          <a:off x="0" y="0"/>
          <a:ext cx="0" cy="0"/>
          <a:chOff x="0" y="0"/>
          <a:chExt cx="0" cy="0"/>
        </a:xfrm>
      </p:grpSpPr>
      <p:sp>
        <p:nvSpPr>
          <p:cNvPr id="460" name="Google Shape;460;p23"/>
          <p:cNvSpPr/>
          <p:nvPr/>
        </p:nvSpPr>
        <p:spPr>
          <a:xfrm flipH="1">
            <a:off x="-6"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3"/>
          <p:cNvSpPr/>
          <p:nvPr/>
        </p:nvSpPr>
        <p:spPr>
          <a:xfrm rot="-6727045">
            <a:off x="-657634" y="26115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3"/>
          <p:cNvSpPr/>
          <p:nvPr/>
        </p:nvSpPr>
        <p:spPr>
          <a:xfrm>
            <a:off x="2805300" y="3336025"/>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23"/>
          <p:cNvGrpSpPr/>
          <p:nvPr/>
        </p:nvGrpSpPr>
        <p:grpSpPr>
          <a:xfrm>
            <a:off x="8285400" y="-124063"/>
            <a:ext cx="1597199" cy="1597584"/>
            <a:chOff x="1347125" y="349025"/>
            <a:chExt cx="4978800" cy="4980000"/>
          </a:xfrm>
        </p:grpSpPr>
        <p:sp>
          <p:nvSpPr>
            <p:cNvPr id="464" name="Google Shape;464;p2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23"/>
          <p:cNvSpPr/>
          <p:nvPr/>
        </p:nvSpPr>
        <p:spPr>
          <a:xfrm>
            <a:off x="8044100" y="113800"/>
            <a:ext cx="506400" cy="5064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txBox="1">
            <a:spLocks noGrp="1"/>
          </p:cNvSpPr>
          <p:nvPr>
            <p:ph type="title"/>
          </p:nvPr>
        </p:nvSpPr>
        <p:spPr>
          <a:xfrm>
            <a:off x="720000" y="938850"/>
            <a:ext cx="2724900" cy="12447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488" name="Google Shape;488;p23"/>
          <p:cNvSpPr txBox="1">
            <a:spLocks noGrp="1"/>
          </p:cNvSpPr>
          <p:nvPr>
            <p:ph type="subTitle" idx="1"/>
          </p:nvPr>
        </p:nvSpPr>
        <p:spPr>
          <a:xfrm>
            <a:off x="3533400" y="179437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89" name="Google Shape;489;p23"/>
          <p:cNvSpPr txBox="1">
            <a:spLocks noGrp="1"/>
          </p:cNvSpPr>
          <p:nvPr>
            <p:ph type="subTitle" idx="2"/>
          </p:nvPr>
        </p:nvSpPr>
        <p:spPr>
          <a:xfrm>
            <a:off x="6333400" y="1794365"/>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0" name="Google Shape;490;p23"/>
          <p:cNvSpPr txBox="1">
            <a:spLocks noGrp="1"/>
          </p:cNvSpPr>
          <p:nvPr>
            <p:ph type="subTitle" idx="3"/>
          </p:nvPr>
        </p:nvSpPr>
        <p:spPr>
          <a:xfrm>
            <a:off x="4927175" y="3957286"/>
            <a:ext cx="2177400" cy="810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solidFill>
                  <a:schemeClr val="lt1"/>
                </a:solidFill>
              </a:defRPr>
            </a:lvl1pPr>
            <a:lvl2pPr lvl="1" algn="ctr" rtl="0">
              <a:spcBef>
                <a:spcPts val="0"/>
              </a:spcBef>
              <a:spcAft>
                <a:spcPts val="0"/>
              </a:spcAft>
              <a:buNone/>
              <a:defRPr sz="1400">
                <a:solidFill>
                  <a:schemeClr val="lt1"/>
                </a:solidFill>
              </a:defRPr>
            </a:lvl2pPr>
            <a:lvl3pPr lvl="2" algn="ctr" rtl="0">
              <a:spcBef>
                <a:spcPts val="0"/>
              </a:spcBef>
              <a:spcAft>
                <a:spcPts val="0"/>
              </a:spcAft>
              <a:buNone/>
              <a:defRPr sz="1400">
                <a:solidFill>
                  <a:schemeClr val="lt1"/>
                </a:solidFill>
              </a:defRPr>
            </a:lvl3pPr>
            <a:lvl4pPr lvl="3" algn="ctr" rtl="0">
              <a:spcBef>
                <a:spcPts val="0"/>
              </a:spcBef>
              <a:spcAft>
                <a:spcPts val="0"/>
              </a:spcAft>
              <a:buNone/>
              <a:defRPr sz="1400">
                <a:solidFill>
                  <a:schemeClr val="lt1"/>
                </a:solidFill>
              </a:defRPr>
            </a:lvl4pPr>
            <a:lvl5pPr lvl="4" algn="ctr" rtl="0">
              <a:spcBef>
                <a:spcPts val="0"/>
              </a:spcBef>
              <a:spcAft>
                <a:spcPts val="0"/>
              </a:spcAft>
              <a:buNone/>
              <a:defRPr sz="1400">
                <a:solidFill>
                  <a:schemeClr val="lt1"/>
                </a:solidFill>
              </a:defRPr>
            </a:lvl5pPr>
            <a:lvl6pPr lvl="5" algn="ctr" rtl="0">
              <a:spcBef>
                <a:spcPts val="0"/>
              </a:spcBef>
              <a:spcAft>
                <a:spcPts val="0"/>
              </a:spcAft>
              <a:buNone/>
              <a:defRPr sz="1400">
                <a:solidFill>
                  <a:schemeClr val="lt1"/>
                </a:solidFill>
              </a:defRPr>
            </a:lvl6pPr>
            <a:lvl7pPr lvl="6" algn="ctr" rtl="0">
              <a:spcBef>
                <a:spcPts val="0"/>
              </a:spcBef>
              <a:spcAft>
                <a:spcPts val="0"/>
              </a:spcAft>
              <a:buNone/>
              <a:defRPr sz="1400">
                <a:solidFill>
                  <a:schemeClr val="lt1"/>
                </a:solidFill>
              </a:defRPr>
            </a:lvl7pPr>
            <a:lvl8pPr lvl="7" algn="ctr" rtl="0">
              <a:spcBef>
                <a:spcPts val="0"/>
              </a:spcBef>
              <a:spcAft>
                <a:spcPts val="0"/>
              </a:spcAft>
              <a:buNone/>
              <a:defRPr sz="1400">
                <a:solidFill>
                  <a:schemeClr val="lt1"/>
                </a:solidFill>
              </a:defRPr>
            </a:lvl8pPr>
            <a:lvl9pPr lvl="8" algn="ctr" rtl="0">
              <a:spcBef>
                <a:spcPts val="0"/>
              </a:spcBef>
              <a:spcAft>
                <a:spcPts val="0"/>
              </a:spcAft>
              <a:buNone/>
              <a:defRPr sz="1400">
                <a:solidFill>
                  <a:schemeClr val="lt1"/>
                </a:solidFill>
              </a:defRPr>
            </a:lvl9pPr>
          </a:lstStyle>
          <a:p>
            <a:endParaRPr/>
          </a:p>
        </p:txBody>
      </p:sp>
      <p:sp>
        <p:nvSpPr>
          <p:cNvPr id="491" name="Google Shape;491;p23"/>
          <p:cNvSpPr txBox="1">
            <a:spLocks noGrp="1"/>
          </p:cNvSpPr>
          <p:nvPr>
            <p:ph type="subTitle" idx="4"/>
          </p:nvPr>
        </p:nvSpPr>
        <p:spPr>
          <a:xfrm>
            <a:off x="35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2" name="Google Shape;492;p23"/>
          <p:cNvSpPr txBox="1">
            <a:spLocks noGrp="1"/>
          </p:cNvSpPr>
          <p:nvPr>
            <p:ph type="subTitle" idx="5"/>
          </p:nvPr>
        </p:nvSpPr>
        <p:spPr>
          <a:xfrm>
            <a:off x="6333400" y="1452575"/>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3" name="Google Shape;493;p23"/>
          <p:cNvSpPr txBox="1">
            <a:spLocks noGrp="1"/>
          </p:cNvSpPr>
          <p:nvPr>
            <p:ph type="subTitle" idx="6"/>
          </p:nvPr>
        </p:nvSpPr>
        <p:spPr>
          <a:xfrm>
            <a:off x="4927175" y="3623911"/>
            <a:ext cx="2177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solidFill>
                  <a:schemeClr val="lt2"/>
                </a:solidFill>
                <a:latin typeface="Roboto"/>
                <a:ea typeface="Roboto"/>
                <a:cs typeface="Roboto"/>
                <a:sym typeface="Roboto"/>
              </a:defRPr>
            </a:lvl1pPr>
            <a:lvl2pPr lvl="1" algn="ctr" rtl="0">
              <a:spcBef>
                <a:spcPts val="0"/>
              </a:spcBef>
              <a:spcAft>
                <a:spcPts val="0"/>
              </a:spcAft>
              <a:buNone/>
              <a:defRPr sz="1700" b="1">
                <a:solidFill>
                  <a:schemeClr val="lt2"/>
                </a:solidFill>
                <a:latin typeface="Roboto"/>
                <a:ea typeface="Roboto"/>
                <a:cs typeface="Roboto"/>
                <a:sym typeface="Roboto"/>
              </a:defRPr>
            </a:lvl2pPr>
            <a:lvl3pPr lvl="2" algn="ctr" rtl="0">
              <a:spcBef>
                <a:spcPts val="0"/>
              </a:spcBef>
              <a:spcAft>
                <a:spcPts val="0"/>
              </a:spcAft>
              <a:buNone/>
              <a:defRPr sz="1700" b="1">
                <a:solidFill>
                  <a:schemeClr val="lt2"/>
                </a:solidFill>
                <a:latin typeface="Roboto"/>
                <a:ea typeface="Roboto"/>
                <a:cs typeface="Roboto"/>
                <a:sym typeface="Roboto"/>
              </a:defRPr>
            </a:lvl3pPr>
            <a:lvl4pPr lvl="3" algn="ctr" rtl="0">
              <a:spcBef>
                <a:spcPts val="0"/>
              </a:spcBef>
              <a:spcAft>
                <a:spcPts val="0"/>
              </a:spcAft>
              <a:buNone/>
              <a:defRPr sz="1700" b="1">
                <a:solidFill>
                  <a:schemeClr val="lt2"/>
                </a:solidFill>
                <a:latin typeface="Roboto"/>
                <a:ea typeface="Roboto"/>
                <a:cs typeface="Roboto"/>
                <a:sym typeface="Roboto"/>
              </a:defRPr>
            </a:lvl4pPr>
            <a:lvl5pPr lvl="4" algn="ctr" rtl="0">
              <a:spcBef>
                <a:spcPts val="0"/>
              </a:spcBef>
              <a:spcAft>
                <a:spcPts val="0"/>
              </a:spcAft>
              <a:buNone/>
              <a:defRPr sz="1700" b="1">
                <a:solidFill>
                  <a:schemeClr val="lt2"/>
                </a:solidFill>
                <a:latin typeface="Roboto"/>
                <a:ea typeface="Roboto"/>
                <a:cs typeface="Roboto"/>
                <a:sym typeface="Roboto"/>
              </a:defRPr>
            </a:lvl5pPr>
            <a:lvl6pPr lvl="5" algn="ctr" rtl="0">
              <a:spcBef>
                <a:spcPts val="0"/>
              </a:spcBef>
              <a:spcAft>
                <a:spcPts val="0"/>
              </a:spcAft>
              <a:buNone/>
              <a:defRPr sz="1700" b="1">
                <a:solidFill>
                  <a:schemeClr val="lt2"/>
                </a:solidFill>
                <a:latin typeface="Roboto"/>
                <a:ea typeface="Roboto"/>
                <a:cs typeface="Roboto"/>
                <a:sym typeface="Roboto"/>
              </a:defRPr>
            </a:lvl6pPr>
            <a:lvl7pPr lvl="6" algn="ctr" rtl="0">
              <a:spcBef>
                <a:spcPts val="0"/>
              </a:spcBef>
              <a:spcAft>
                <a:spcPts val="0"/>
              </a:spcAft>
              <a:buNone/>
              <a:defRPr sz="1700" b="1">
                <a:solidFill>
                  <a:schemeClr val="lt2"/>
                </a:solidFill>
                <a:latin typeface="Roboto"/>
                <a:ea typeface="Roboto"/>
                <a:cs typeface="Roboto"/>
                <a:sym typeface="Roboto"/>
              </a:defRPr>
            </a:lvl7pPr>
            <a:lvl8pPr lvl="7" algn="ctr" rtl="0">
              <a:spcBef>
                <a:spcPts val="0"/>
              </a:spcBef>
              <a:spcAft>
                <a:spcPts val="0"/>
              </a:spcAft>
              <a:buNone/>
              <a:defRPr sz="1700" b="1">
                <a:solidFill>
                  <a:schemeClr val="lt2"/>
                </a:solidFill>
                <a:latin typeface="Roboto"/>
                <a:ea typeface="Roboto"/>
                <a:cs typeface="Roboto"/>
                <a:sym typeface="Roboto"/>
              </a:defRPr>
            </a:lvl8pPr>
            <a:lvl9pPr lvl="8" algn="ctr" rtl="0">
              <a:spcBef>
                <a:spcPts val="0"/>
              </a:spcBef>
              <a:spcAft>
                <a:spcPts val="0"/>
              </a:spcAft>
              <a:buNone/>
              <a:defRPr sz="1700" b="1">
                <a:solidFill>
                  <a:schemeClr val="lt2"/>
                </a:solidFill>
                <a:latin typeface="Roboto"/>
                <a:ea typeface="Roboto"/>
                <a:cs typeface="Roboto"/>
                <a:sym typeface="Roboto"/>
              </a:defRPr>
            </a:lvl9pPr>
          </a:lstStyle>
          <a:p>
            <a:endParaRPr/>
          </a:p>
        </p:txBody>
      </p:sp>
      <p:sp>
        <p:nvSpPr>
          <p:cNvPr id="494" name="Google Shape;494;p23"/>
          <p:cNvSpPr txBox="1">
            <a:spLocks noGrp="1"/>
          </p:cNvSpPr>
          <p:nvPr>
            <p:ph type="title" idx="7" hasCustomPrompt="1"/>
          </p:nvPr>
        </p:nvSpPr>
        <p:spPr>
          <a:xfrm>
            <a:off x="682292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5" name="Google Shape;495;p23"/>
          <p:cNvSpPr txBox="1">
            <a:spLocks noGrp="1"/>
          </p:cNvSpPr>
          <p:nvPr>
            <p:ph type="title" idx="8" hasCustomPrompt="1"/>
          </p:nvPr>
        </p:nvSpPr>
        <p:spPr>
          <a:xfrm>
            <a:off x="4023075" y="620825"/>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sp>
        <p:nvSpPr>
          <p:cNvPr id="496" name="Google Shape;496;p23"/>
          <p:cNvSpPr txBox="1">
            <a:spLocks noGrp="1"/>
          </p:cNvSpPr>
          <p:nvPr>
            <p:ph type="title" idx="9" hasCustomPrompt="1"/>
          </p:nvPr>
        </p:nvSpPr>
        <p:spPr>
          <a:xfrm>
            <a:off x="5416850" y="2792248"/>
            <a:ext cx="1198200" cy="6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0F7ED"/>
              </a:buClr>
              <a:buSzPts val="2700"/>
              <a:buNone/>
              <a:defRPr sz="2100">
                <a:solidFill>
                  <a:schemeClr val="lt1"/>
                </a:solidFill>
              </a:defRPr>
            </a:lvl1pPr>
            <a:lvl2pPr lvl="1" algn="ctr" rtl="0">
              <a:spcBef>
                <a:spcPts val="0"/>
              </a:spcBef>
              <a:spcAft>
                <a:spcPts val="0"/>
              </a:spcAft>
              <a:buClr>
                <a:srgbClr val="F0F7ED"/>
              </a:buClr>
              <a:buSzPts val="2700"/>
              <a:buNone/>
              <a:defRPr>
                <a:solidFill>
                  <a:srgbClr val="F0F7ED"/>
                </a:solidFill>
              </a:defRPr>
            </a:lvl2pPr>
            <a:lvl3pPr lvl="2" algn="ctr" rtl="0">
              <a:spcBef>
                <a:spcPts val="0"/>
              </a:spcBef>
              <a:spcAft>
                <a:spcPts val="0"/>
              </a:spcAft>
              <a:buClr>
                <a:srgbClr val="F0F7ED"/>
              </a:buClr>
              <a:buSzPts val="2700"/>
              <a:buNone/>
              <a:defRPr>
                <a:solidFill>
                  <a:srgbClr val="F0F7ED"/>
                </a:solidFill>
              </a:defRPr>
            </a:lvl3pPr>
            <a:lvl4pPr lvl="3" algn="ctr" rtl="0">
              <a:spcBef>
                <a:spcPts val="0"/>
              </a:spcBef>
              <a:spcAft>
                <a:spcPts val="0"/>
              </a:spcAft>
              <a:buClr>
                <a:srgbClr val="F0F7ED"/>
              </a:buClr>
              <a:buSzPts val="2700"/>
              <a:buNone/>
              <a:defRPr>
                <a:solidFill>
                  <a:srgbClr val="F0F7ED"/>
                </a:solidFill>
              </a:defRPr>
            </a:lvl4pPr>
            <a:lvl5pPr lvl="4" algn="ctr" rtl="0">
              <a:spcBef>
                <a:spcPts val="0"/>
              </a:spcBef>
              <a:spcAft>
                <a:spcPts val="0"/>
              </a:spcAft>
              <a:buClr>
                <a:srgbClr val="F0F7ED"/>
              </a:buClr>
              <a:buSzPts val="2700"/>
              <a:buNone/>
              <a:defRPr>
                <a:solidFill>
                  <a:srgbClr val="F0F7ED"/>
                </a:solidFill>
              </a:defRPr>
            </a:lvl5pPr>
            <a:lvl6pPr lvl="5" algn="ctr" rtl="0">
              <a:spcBef>
                <a:spcPts val="0"/>
              </a:spcBef>
              <a:spcAft>
                <a:spcPts val="0"/>
              </a:spcAft>
              <a:buClr>
                <a:srgbClr val="F0F7ED"/>
              </a:buClr>
              <a:buSzPts val="2700"/>
              <a:buNone/>
              <a:defRPr>
                <a:solidFill>
                  <a:srgbClr val="F0F7ED"/>
                </a:solidFill>
              </a:defRPr>
            </a:lvl6pPr>
            <a:lvl7pPr lvl="6" algn="ctr" rtl="0">
              <a:spcBef>
                <a:spcPts val="0"/>
              </a:spcBef>
              <a:spcAft>
                <a:spcPts val="0"/>
              </a:spcAft>
              <a:buClr>
                <a:srgbClr val="F0F7ED"/>
              </a:buClr>
              <a:buSzPts val="2700"/>
              <a:buNone/>
              <a:defRPr>
                <a:solidFill>
                  <a:srgbClr val="F0F7ED"/>
                </a:solidFill>
              </a:defRPr>
            </a:lvl7pPr>
            <a:lvl8pPr lvl="7" algn="ctr" rtl="0">
              <a:spcBef>
                <a:spcPts val="0"/>
              </a:spcBef>
              <a:spcAft>
                <a:spcPts val="0"/>
              </a:spcAft>
              <a:buClr>
                <a:srgbClr val="F0F7ED"/>
              </a:buClr>
              <a:buSzPts val="2700"/>
              <a:buNone/>
              <a:defRPr>
                <a:solidFill>
                  <a:srgbClr val="F0F7ED"/>
                </a:solidFill>
              </a:defRPr>
            </a:lvl8pPr>
            <a:lvl9pPr lvl="8" algn="ctr" rtl="0">
              <a:spcBef>
                <a:spcPts val="0"/>
              </a:spcBef>
              <a:spcAft>
                <a:spcPts val="0"/>
              </a:spcAft>
              <a:buClr>
                <a:srgbClr val="F0F7ED"/>
              </a:buClr>
              <a:buSzPts val="2700"/>
              <a:buNone/>
              <a:defRPr>
                <a:solidFill>
                  <a:srgbClr val="F0F7ED"/>
                </a:solidFill>
              </a:defRPr>
            </a:lvl9pPr>
          </a:lstStyle>
          <a:p>
            <a:r>
              <a:t>xx%</a:t>
            </a:r>
          </a:p>
        </p:txBody>
      </p:sp>
      <p:pic>
        <p:nvPicPr>
          <p:cNvPr id="39"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6360" y="246108"/>
            <a:ext cx="1804088" cy="451696"/>
          </a:xfrm>
          <a:prstGeom prst="rect">
            <a:avLst/>
          </a:prstGeom>
        </p:spPr>
      </p:pic>
      <p:pic>
        <p:nvPicPr>
          <p:cNvPr id="40"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659637" y="399291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reserve="1">
  <p:cSld name="1_Section header 3">
    <p:spTree>
      <p:nvGrpSpPr>
        <p:cNvPr id="1" name="Shape 638"/>
        <p:cNvGrpSpPr/>
        <p:nvPr/>
      </p:nvGrpSpPr>
      <p:grpSpPr>
        <a:xfrm>
          <a:off x="0" y="0"/>
          <a:ext cx="0" cy="0"/>
          <a:chOff x="0" y="0"/>
          <a:chExt cx="0" cy="0"/>
        </a:xfrm>
      </p:grpSpPr>
      <p:sp>
        <p:nvSpPr>
          <p:cNvPr id="639" name="Google Shape;639;p31"/>
          <p:cNvSpPr/>
          <p:nvPr/>
        </p:nvSpPr>
        <p:spPr>
          <a:xfrm>
            <a:off x="-1441968" y="632603"/>
            <a:ext cx="3764100" cy="3764100"/>
          </a:xfrm>
          <a:prstGeom prst="donut">
            <a:avLst>
              <a:gd name="adj" fmla="val 17842"/>
            </a:avLst>
          </a:prstGeom>
          <a:solidFill>
            <a:srgbClr val="FE7E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grpSp>
        <p:nvGrpSpPr>
          <p:cNvPr id="640" name="Google Shape;640;p31"/>
          <p:cNvGrpSpPr/>
          <p:nvPr/>
        </p:nvGrpSpPr>
        <p:grpSpPr>
          <a:xfrm>
            <a:off x="901678" y="384227"/>
            <a:ext cx="1176988" cy="1177272"/>
            <a:chOff x="1347125" y="349025"/>
            <a:chExt cx="4978800" cy="4980000"/>
          </a:xfrm>
          <a:solidFill>
            <a:srgbClr val="00BBC1"/>
          </a:solidFill>
        </p:grpSpPr>
        <p:sp>
          <p:nvSpPr>
            <p:cNvPr id="641" name="Google Shape;641;p3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 name="Google Shape;663;p31"/>
          <p:cNvSpPr/>
          <p:nvPr/>
        </p:nvSpPr>
        <p:spPr>
          <a:xfrm>
            <a:off x="901672" y="3998600"/>
            <a:ext cx="501000" cy="501000"/>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1"/>
          <p:cNvSpPr txBox="1">
            <a:spLocks noGrp="1"/>
          </p:cNvSpPr>
          <p:nvPr>
            <p:ph type="title"/>
          </p:nvPr>
        </p:nvSpPr>
        <p:spPr>
          <a:xfrm>
            <a:off x="2417725" y="2018688"/>
            <a:ext cx="5679300" cy="976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43434"/>
              </a:buClr>
              <a:buSzPts val="4000"/>
              <a:buNone/>
              <a:defRPr sz="4000">
                <a:solidFill>
                  <a:schemeClr val="accent5"/>
                </a:solidFill>
              </a:defRPr>
            </a:lvl1pPr>
            <a:lvl2pPr lvl="1" rtl="0">
              <a:spcBef>
                <a:spcPts val="0"/>
              </a:spcBef>
              <a:spcAft>
                <a:spcPts val="0"/>
              </a:spcAft>
              <a:buClr>
                <a:srgbClr val="343434"/>
              </a:buClr>
              <a:buSzPts val="3600"/>
              <a:buNone/>
              <a:defRPr sz="3600">
                <a:solidFill>
                  <a:srgbClr val="343434"/>
                </a:solidFill>
              </a:defRPr>
            </a:lvl2pPr>
            <a:lvl3pPr lvl="2" rtl="0">
              <a:spcBef>
                <a:spcPts val="0"/>
              </a:spcBef>
              <a:spcAft>
                <a:spcPts val="0"/>
              </a:spcAft>
              <a:buClr>
                <a:srgbClr val="343434"/>
              </a:buClr>
              <a:buSzPts val="3600"/>
              <a:buNone/>
              <a:defRPr sz="3600">
                <a:solidFill>
                  <a:srgbClr val="343434"/>
                </a:solidFill>
              </a:defRPr>
            </a:lvl3pPr>
            <a:lvl4pPr lvl="3" rtl="0">
              <a:spcBef>
                <a:spcPts val="0"/>
              </a:spcBef>
              <a:spcAft>
                <a:spcPts val="0"/>
              </a:spcAft>
              <a:buClr>
                <a:srgbClr val="343434"/>
              </a:buClr>
              <a:buSzPts val="3600"/>
              <a:buNone/>
              <a:defRPr sz="3600">
                <a:solidFill>
                  <a:srgbClr val="343434"/>
                </a:solidFill>
              </a:defRPr>
            </a:lvl4pPr>
            <a:lvl5pPr lvl="4" rtl="0">
              <a:spcBef>
                <a:spcPts val="0"/>
              </a:spcBef>
              <a:spcAft>
                <a:spcPts val="0"/>
              </a:spcAft>
              <a:buClr>
                <a:srgbClr val="343434"/>
              </a:buClr>
              <a:buSzPts val="3600"/>
              <a:buNone/>
              <a:defRPr sz="3600">
                <a:solidFill>
                  <a:srgbClr val="343434"/>
                </a:solidFill>
              </a:defRPr>
            </a:lvl5pPr>
            <a:lvl6pPr lvl="5" rtl="0">
              <a:spcBef>
                <a:spcPts val="0"/>
              </a:spcBef>
              <a:spcAft>
                <a:spcPts val="0"/>
              </a:spcAft>
              <a:buClr>
                <a:srgbClr val="343434"/>
              </a:buClr>
              <a:buSzPts val="3600"/>
              <a:buNone/>
              <a:defRPr sz="3600">
                <a:solidFill>
                  <a:srgbClr val="343434"/>
                </a:solidFill>
              </a:defRPr>
            </a:lvl6pPr>
            <a:lvl7pPr lvl="6" rtl="0">
              <a:spcBef>
                <a:spcPts val="0"/>
              </a:spcBef>
              <a:spcAft>
                <a:spcPts val="0"/>
              </a:spcAft>
              <a:buClr>
                <a:srgbClr val="343434"/>
              </a:buClr>
              <a:buSzPts val="3600"/>
              <a:buNone/>
              <a:defRPr sz="3600">
                <a:solidFill>
                  <a:srgbClr val="343434"/>
                </a:solidFill>
              </a:defRPr>
            </a:lvl7pPr>
            <a:lvl8pPr lvl="7" rtl="0">
              <a:spcBef>
                <a:spcPts val="0"/>
              </a:spcBef>
              <a:spcAft>
                <a:spcPts val="0"/>
              </a:spcAft>
              <a:buClr>
                <a:srgbClr val="343434"/>
              </a:buClr>
              <a:buSzPts val="3600"/>
              <a:buNone/>
              <a:defRPr sz="3600">
                <a:solidFill>
                  <a:srgbClr val="343434"/>
                </a:solidFill>
              </a:defRPr>
            </a:lvl8pPr>
            <a:lvl9pPr lvl="8" rtl="0">
              <a:spcBef>
                <a:spcPts val="0"/>
              </a:spcBef>
              <a:spcAft>
                <a:spcPts val="0"/>
              </a:spcAft>
              <a:buClr>
                <a:srgbClr val="343434"/>
              </a:buClr>
              <a:buSzPts val="3600"/>
              <a:buNone/>
              <a:defRPr sz="3600">
                <a:solidFill>
                  <a:srgbClr val="343434"/>
                </a:solidFill>
              </a:defRPr>
            </a:lvl9pPr>
          </a:lstStyle>
          <a:p>
            <a:endParaRPr/>
          </a:p>
        </p:txBody>
      </p:sp>
      <p:sp>
        <p:nvSpPr>
          <p:cNvPr id="665" name="Google Shape;665;p31"/>
          <p:cNvSpPr txBox="1">
            <a:spLocks noGrp="1"/>
          </p:cNvSpPr>
          <p:nvPr>
            <p:ph type="subTitle" idx="1"/>
          </p:nvPr>
        </p:nvSpPr>
        <p:spPr>
          <a:xfrm>
            <a:off x="2417725" y="299491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666" name="Google Shape;666;p31"/>
          <p:cNvSpPr/>
          <p:nvPr/>
        </p:nvSpPr>
        <p:spPr>
          <a:xfrm rot="-6727045">
            <a:off x="5316341" y="3823636"/>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1"/>
          <p:cNvSpPr/>
          <p:nvPr/>
        </p:nvSpPr>
        <p:spPr>
          <a:xfrm>
            <a:off x="7909623" y="4041925"/>
            <a:ext cx="235500" cy="235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1"/>
          <p:cNvSpPr txBox="1">
            <a:spLocks noGrp="1"/>
          </p:cNvSpPr>
          <p:nvPr>
            <p:ph type="title" idx="2" hasCustomPrompt="1"/>
          </p:nvPr>
        </p:nvSpPr>
        <p:spPr>
          <a:xfrm>
            <a:off x="2417725" y="1355975"/>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Tree>
    <p:extLst>
      <p:ext uri="{BB962C8B-B14F-4D97-AF65-F5344CB8AC3E}">
        <p14:creationId xmlns:p14="http://schemas.microsoft.com/office/powerpoint/2010/main" val="3114012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36"/>
        <p:cNvGrpSpPr/>
        <p:nvPr/>
      </p:nvGrpSpPr>
      <p:grpSpPr>
        <a:xfrm>
          <a:off x="0" y="0"/>
          <a:ext cx="0" cy="0"/>
          <a:chOff x="0" y="0"/>
          <a:chExt cx="0" cy="0"/>
        </a:xfrm>
      </p:grpSpPr>
      <p:sp>
        <p:nvSpPr>
          <p:cNvPr id="37" name="Google Shape;37;p3"/>
          <p:cNvSpPr/>
          <p:nvPr/>
        </p:nvSpPr>
        <p:spPr>
          <a:xfrm>
            <a:off x="-1441968" y="632603"/>
            <a:ext cx="3764100" cy="3764100"/>
          </a:xfrm>
          <a:prstGeom prst="donut">
            <a:avLst>
              <a:gd name="adj" fmla="val 17842"/>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3"/>
          <p:cNvGrpSpPr/>
          <p:nvPr/>
        </p:nvGrpSpPr>
        <p:grpSpPr>
          <a:xfrm>
            <a:off x="1335868" y="686194"/>
            <a:ext cx="650729" cy="650886"/>
            <a:chOff x="1347125" y="349025"/>
            <a:chExt cx="4978800" cy="4980000"/>
          </a:xfrm>
        </p:grpSpPr>
        <p:sp>
          <p:nvSpPr>
            <p:cNvPr id="39" name="Google Shape;39;p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61;p3"/>
          <p:cNvSpPr/>
          <p:nvPr/>
        </p:nvSpPr>
        <p:spPr>
          <a:xfrm>
            <a:off x="246147" y="3433400"/>
            <a:ext cx="501000" cy="5010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txBox="1">
            <a:spLocks noGrp="1"/>
          </p:cNvSpPr>
          <p:nvPr>
            <p:ph type="title"/>
          </p:nvPr>
        </p:nvSpPr>
        <p:spPr>
          <a:xfrm>
            <a:off x="2489650" y="2091038"/>
            <a:ext cx="5679300" cy="9615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0F7ED"/>
              </a:buClr>
              <a:buSzPts val="4000"/>
              <a:buNone/>
              <a:defRPr sz="4000">
                <a:solidFill>
                  <a:schemeClr val="lt2"/>
                </a:solidFill>
              </a:defRPr>
            </a:lvl1pPr>
            <a:lvl2pPr lvl="1" rtl="0">
              <a:spcBef>
                <a:spcPts val="0"/>
              </a:spcBef>
              <a:spcAft>
                <a:spcPts val="0"/>
              </a:spcAft>
              <a:buClr>
                <a:srgbClr val="F0F7ED"/>
              </a:buClr>
              <a:buSzPts val="3600"/>
              <a:buNone/>
              <a:defRPr sz="3600">
                <a:solidFill>
                  <a:srgbClr val="F0F7ED"/>
                </a:solidFill>
              </a:defRPr>
            </a:lvl2pPr>
            <a:lvl3pPr lvl="2" rtl="0">
              <a:spcBef>
                <a:spcPts val="0"/>
              </a:spcBef>
              <a:spcAft>
                <a:spcPts val="0"/>
              </a:spcAft>
              <a:buClr>
                <a:srgbClr val="F0F7ED"/>
              </a:buClr>
              <a:buSzPts val="3600"/>
              <a:buNone/>
              <a:defRPr sz="3600">
                <a:solidFill>
                  <a:srgbClr val="F0F7ED"/>
                </a:solidFill>
              </a:defRPr>
            </a:lvl3pPr>
            <a:lvl4pPr lvl="3" rtl="0">
              <a:spcBef>
                <a:spcPts val="0"/>
              </a:spcBef>
              <a:spcAft>
                <a:spcPts val="0"/>
              </a:spcAft>
              <a:buClr>
                <a:srgbClr val="F0F7ED"/>
              </a:buClr>
              <a:buSzPts val="3600"/>
              <a:buNone/>
              <a:defRPr sz="3600">
                <a:solidFill>
                  <a:srgbClr val="F0F7ED"/>
                </a:solidFill>
              </a:defRPr>
            </a:lvl4pPr>
            <a:lvl5pPr lvl="4" rtl="0">
              <a:spcBef>
                <a:spcPts val="0"/>
              </a:spcBef>
              <a:spcAft>
                <a:spcPts val="0"/>
              </a:spcAft>
              <a:buClr>
                <a:srgbClr val="F0F7ED"/>
              </a:buClr>
              <a:buSzPts val="3600"/>
              <a:buNone/>
              <a:defRPr sz="3600">
                <a:solidFill>
                  <a:srgbClr val="F0F7ED"/>
                </a:solidFill>
              </a:defRPr>
            </a:lvl5pPr>
            <a:lvl6pPr lvl="5" rtl="0">
              <a:spcBef>
                <a:spcPts val="0"/>
              </a:spcBef>
              <a:spcAft>
                <a:spcPts val="0"/>
              </a:spcAft>
              <a:buClr>
                <a:srgbClr val="F0F7ED"/>
              </a:buClr>
              <a:buSzPts val="3600"/>
              <a:buNone/>
              <a:defRPr sz="3600">
                <a:solidFill>
                  <a:srgbClr val="F0F7ED"/>
                </a:solidFill>
              </a:defRPr>
            </a:lvl6pPr>
            <a:lvl7pPr lvl="6" rtl="0">
              <a:spcBef>
                <a:spcPts val="0"/>
              </a:spcBef>
              <a:spcAft>
                <a:spcPts val="0"/>
              </a:spcAft>
              <a:buClr>
                <a:srgbClr val="F0F7ED"/>
              </a:buClr>
              <a:buSzPts val="3600"/>
              <a:buNone/>
              <a:defRPr sz="3600">
                <a:solidFill>
                  <a:srgbClr val="F0F7ED"/>
                </a:solidFill>
              </a:defRPr>
            </a:lvl7pPr>
            <a:lvl8pPr lvl="7" rtl="0">
              <a:spcBef>
                <a:spcPts val="0"/>
              </a:spcBef>
              <a:spcAft>
                <a:spcPts val="0"/>
              </a:spcAft>
              <a:buClr>
                <a:srgbClr val="F0F7ED"/>
              </a:buClr>
              <a:buSzPts val="3600"/>
              <a:buNone/>
              <a:defRPr sz="3600">
                <a:solidFill>
                  <a:srgbClr val="F0F7ED"/>
                </a:solidFill>
              </a:defRPr>
            </a:lvl8pPr>
            <a:lvl9pPr lvl="8" rtl="0">
              <a:spcBef>
                <a:spcPts val="0"/>
              </a:spcBef>
              <a:spcAft>
                <a:spcPts val="0"/>
              </a:spcAft>
              <a:buClr>
                <a:srgbClr val="F0F7ED"/>
              </a:buClr>
              <a:buSzPts val="3600"/>
              <a:buNone/>
              <a:defRPr sz="3600">
                <a:solidFill>
                  <a:srgbClr val="F0F7ED"/>
                </a:solidFill>
              </a:defRPr>
            </a:lvl9pPr>
          </a:lstStyle>
          <a:p>
            <a:endParaRPr/>
          </a:p>
        </p:txBody>
      </p:sp>
      <p:sp>
        <p:nvSpPr>
          <p:cNvPr id="63" name="Google Shape;63;p3"/>
          <p:cNvSpPr txBox="1">
            <a:spLocks noGrp="1"/>
          </p:cNvSpPr>
          <p:nvPr>
            <p:ph type="subTitle" idx="1"/>
          </p:nvPr>
        </p:nvSpPr>
        <p:spPr>
          <a:xfrm>
            <a:off x="2489650" y="3052463"/>
            <a:ext cx="5679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0F7ED"/>
              </a:buClr>
              <a:buSzPts val="1200"/>
              <a:buNone/>
              <a:defRPr sz="1400">
                <a:solidFill>
                  <a:schemeClr val="lt1"/>
                </a:solidFill>
              </a:defRPr>
            </a:lvl1pPr>
            <a:lvl2pPr lvl="1" algn="ctr" rtl="0">
              <a:lnSpc>
                <a:spcPct val="100000"/>
              </a:lnSpc>
              <a:spcBef>
                <a:spcPts val="0"/>
              </a:spcBef>
              <a:spcAft>
                <a:spcPts val="0"/>
              </a:spcAft>
              <a:buClr>
                <a:srgbClr val="F0F7ED"/>
              </a:buClr>
              <a:buSzPts val="1200"/>
              <a:buNone/>
              <a:defRPr>
                <a:solidFill>
                  <a:srgbClr val="F0F7ED"/>
                </a:solidFill>
              </a:defRPr>
            </a:lvl2pPr>
            <a:lvl3pPr lvl="2" algn="ctr" rtl="0">
              <a:lnSpc>
                <a:spcPct val="100000"/>
              </a:lnSpc>
              <a:spcBef>
                <a:spcPts val="0"/>
              </a:spcBef>
              <a:spcAft>
                <a:spcPts val="0"/>
              </a:spcAft>
              <a:buClr>
                <a:srgbClr val="F0F7ED"/>
              </a:buClr>
              <a:buSzPts val="1200"/>
              <a:buNone/>
              <a:defRPr>
                <a:solidFill>
                  <a:srgbClr val="F0F7ED"/>
                </a:solidFill>
              </a:defRPr>
            </a:lvl3pPr>
            <a:lvl4pPr lvl="3" algn="ctr" rtl="0">
              <a:lnSpc>
                <a:spcPct val="100000"/>
              </a:lnSpc>
              <a:spcBef>
                <a:spcPts val="0"/>
              </a:spcBef>
              <a:spcAft>
                <a:spcPts val="0"/>
              </a:spcAft>
              <a:buClr>
                <a:srgbClr val="F0F7ED"/>
              </a:buClr>
              <a:buSzPts val="1200"/>
              <a:buNone/>
              <a:defRPr>
                <a:solidFill>
                  <a:srgbClr val="F0F7ED"/>
                </a:solidFill>
              </a:defRPr>
            </a:lvl4pPr>
            <a:lvl5pPr lvl="4" algn="ctr" rtl="0">
              <a:lnSpc>
                <a:spcPct val="100000"/>
              </a:lnSpc>
              <a:spcBef>
                <a:spcPts val="0"/>
              </a:spcBef>
              <a:spcAft>
                <a:spcPts val="0"/>
              </a:spcAft>
              <a:buClr>
                <a:srgbClr val="F0F7ED"/>
              </a:buClr>
              <a:buSzPts val="1200"/>
              <a:buNone/>
              <a:defRPr>
                <a:solidFill>
                  <a:srgbClr val="F0F7ED"/>
                </a:solidFill>
              </a:defRPr>
            </a:lvl5pPr>
            <a:lvl6pPr lvl="5" algn="ctr" rtl="0">
              <a:lnSpc>
                <a:spcPct val="100000"/>
              </a:lnSpc>
              <a:spcBef>
                <a:spcPts val="0"/>
              </a:spcBef>
              <a:spcAft>
                <a:spcPts val="0"/>
              </a:spcAft>
              <a:buClr>
                <a:srgbClr val="F0F7ED"/>
              </a:buClr>
              <a:buSzPts val="1200"/>
              <a:buNone/>
              <a:defRPr>
                <a:solidFill>
                  <a:srgbClr val="F0F7ED"/>
                </a:solidFill>
              </a:defRPr>
            </a:lvl6pPr>
            <a:lvl7pPr lvl="6" algn="ctr" rtl="0">
              <a:lnSpc>
                <a:spcPct val="100000"/>
              </a:lnSpc>
              <a:spcBef>
                <a:spcPts val="0"/>
              </a:spcBef>
              <a:spcAft>
                <a:spcPts val="0"/>
              </a:spcAft>
              <a:buClr>
                <a:srgbClr val="F0F7ED"/>
              </a:buClr>
              <a:buSzPts val="1200"/>
              <a:buNone/>
              <a:defRPr>
                <a:solidFill>
                  <a:srgbClr val="F0F7ED"/>
                </a:solidFill>
              </a:defRPr>
            </a:lvl7pPr>
            <a:lvl8pPr lvl="7" algn="ctr" rtl="0">
              <a:lnSpc>
                <a:spcPct val="100000"/>
              </a:lnSpc>
              <a:spcBef>
                <a:spcPts val="0"/>
              </a:spcBef>
              <a:spcAft>
                <a:spcPts val="0"/>
              </a:spcAft>
              <a:buClr>
                <a:srgbClr val="F0F7ED"/>
              </a:buClr>
              <a:buSzPts val="1200"/>
              <a:buNone/>
              <a:defRPr>
                <a:solidFill>
                  <a:srgbClr val="F0F7ED"/>
                </a:solidFill>
              </a:defRPr>
            </a:lvl8pPr>
            <a:lvl9pPr lvl="8" algn="ctr" rtl="0">
              <a:lnSpc>
                <a:spcPct val="100000"/>
              </a:lnSpc>
              <a:spcBef>
                <a:spcPts val="0"/>
              </a:spcBef>
              <a:spcAft>
                <a:spcPts val="0"/>
              </a:spcAft>
              <a:buClr>
                <a:srgbClr val="F0F7ED"/>
              </a:buClr>
              <a:buSzPts val="1200"/>
              <a:buNone/>
              <a:defRPr>
                <a:solidFill>
                  <a:srgbClr val="F0F7ED"/>
                </a:solidFill>
              </a:defRPr>
            </a:lvl9pPr>
          </a:lstStyle>
          <a:p>
            <a:endParaRPr/>
          </a:p>
        </p:txBody>
      </p:sp>
      <p:sp>
        <p:nvSpPr>
          <p:cNvPr id="64" name="Google Shape;64;p3"/>
          <p:cNvSpPr txBox="1">
            <a:spLocks noGrp="1"/>
          </p:cNvSpPr>
          <p:nvPr>
            <p:ph type="title" idx="2" hasCustomPrompt="1"/>
          </p:nvPr>
        </p:nvSpPr>
        <p:spPr>
          <a:xfrm>
            <a:off x="2489650" y="1298438"/>
            <a:ext cx="5679300" cy="792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4000"/>
              <a:buNone/>
              <a:defRPr sz="4000">
                <a:solidFill>
                  <a:schemeClr val="accent2"/>
                </a:solidFill>
              </a:defRPr>
            </a:lvl1pPr>
            <a:lvl2pPr lvl="1" rtl="0">
              <a:spcBef>
                <a:spcPts val="0"/>
              </a:spcBef>
              <a:spcAft>
                <a:spcPts val="0"/>
              </a:spcAft>
              <a:buClr>
                <a:srgbClr val="FF7210"/>
              </a:buClr>
              <a:buSzPts val="4000"/>
              <a:buNone/>
              <a:defRPr sz="4000">
                <a:solidFill>
                  <a:srgbClr val="FF7210"/>
                </a:solidFill>
              </a:defRPr>
            </a:lvl2pPr>
            <a:lvl3pPr lvl="2" rtl="0">
              <a:spcBef>
                <a:spcPts val="0"/>
              </a:spcBef>
              <a:spcAft>
                <a:spcPts val="0"/>
              </a:spcAft>
              <a:buClr>
                <a:srgbClr val="FF7210"/>
              </a:buClr>
              <a:buSzPts val="4000"/>
              <a:buNone/>
              <a:defRPr sz="4000">
                <a:solidFill>
                  <a:srgbClr val="FF7210"/>
                </a:solidFill>
              </a:defRPr>
            </a:lvl3pPr>
            <a:lvl4pPr lvl="3" rtl="0">
              <a:spcBef>
                <a:spcPts val="0"/>
              </a:spcBef>
              <a:spcAft>
                <a:spcPts val="0"/>
              </a:spcAft>
              <a:buClr>
                <a:srgbClr val="FF7210"/>
              </a:buClr>
              <a:buSzPts val="4000"/>
              <a:buNone/>
              <a:defRPr sz="4000">
                <a:solidFill>
                  <a:srgbClr val="FF7210"/>
                </a:solidFill>
              </a:defRPr>
            </a:lvl4pPr>
            <a:lvl5pPr lvl="4" rtl="0">
              <a:spcBef>
                <a:spcPts val="0"/>
              </a:spcBef>
              <a:spcAft>
                <a:spcPts val="0"/>
              </a:spcAft>
              <a:buClr>
                <a:srgbClr val="FF7210"/>
              </a:buClr>
              <a:buSzPts val="4000"/>
              <a:buNone/>
              <a:defRPr sz="4000">
                <a:solidFill>
                  <a:srgbClr val="FF7210"/>
                </a:solidFill>
              </a:defRPr>
            </a:lvl5pPr>
            <a:lvl6pPr lvl="5" rtl="0">
              <a:spcBef>
                <a:spcPts val="0"/>
              </a:spcBef>
              <a:spcAft>
                <a:spcPts val="0"/>
              </a:spcAft>
              <a:buClr>
                <a:srgbClr val="FF7210"/>
              </a:buClr>
              <a:buSzPts val="4000"/>
              <a:buNone/>
              <a:defRPr sz="4000">
                <a:solidFill>
                  <a:srgbClr val="FF7210"/>
                </a:solidFill>
              </a:defRPr>
            </a:lvl6pPr>
            <a:lvl7pPr lvl="6" rtl="0">
              <a:spcBef>
                <a:spcPts val="0"/>
              </a:spcBef>
              <a:spcAft>
                <a:spcPts val="0"/>
              </a:spcAft>
              <a:buClr>
                <a:srgbClr val="FF7210"/>
              </a:buClr>
              <a:buSzPts val="4000"/>
              <a:buNone/>
              <a:defRPr sz="4000">
                <a:solidFill>
                  <a:srgbClr val="FF7210"/>
                </a:solidFill>
              </a:defRPr>
            </a:lvl7pPr>
            <a:lvl8pPr lvl="7" rtl="0">
              <a:spcBef>
                <a:spcPts val="0"/>
              </a:spcBef>
              <a:spcAft>
                <a:spcPts val="0"/>
              </a:spcAft>
              <a:buClr>
                <a:srgbClr val="FF7210"/>
              </a:buClr>
              <a:buSzPts val="4000"/>
              <a:buNone/>
              <a:defRPr sz="4000">
                <a:solidFill>
                  <a:srgbClr val="FF7210"/>
                </a:solidFill>
              </a:defRPr>
            </a:lvl8pPr>
            <a:lvl9pPr lvl="8" rtl="0">
              <a:spcBef>
                <a:spcPts val="0"/>
              </a:spcBef>
              <a:spcAft>
                <a:spcPts val="0"/>
              </a:spcAft>
              <a:buClr>
                <a:srgbClr val="FF7210"/>
              </a:buClr>
              <a:buSzPts val="4000"/>
              <a:buNone/>
              <a:defRPr sz="4000">
                <a:solidFill>
                  <a:srgbClr val="FF7210"/>
                </a:solidFill>
              </a:defRPr>
            </a:lvl9pPr>
          </a:lstStyle>
          <a:p>
            <a:r>
              <a:t>xx%</a:t>
            </a:r>
          </a:p>
        </p:txBody>
      </p:sp>
      <p:sp>
        <p:nvSpPr>
          <p:cNvPr id="65" name="Google Shape;65;p3"/>
          <p:cNvSpPr/>
          <p:nvPr/>
        </p:nvSpPr>
        <p:spPr>
          <a:xfrm rot="2539751">
            <a:off x="7373540" y="-3610679"/>
            <a:ext cx="3172176" cy="4788852"/>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9266724">
            <a:off x="7693752" y="915166"/>
            <a:ext cx="251060" cy="25106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ly title 4">
  <p:cSld name="CUSTOM_17">
    <p:bg>
      <p:bgPr>
        <a:solidFill>
          <a:schemeClr val="accent1"/>
        </a:solidFill>
        <a:effectLst/>
      </p:bgPr>
    </p:bg>
    <p:spTree>
      <p:nvGrpSpPr>
        <p:cNvPr id="1" name="Shape 702"/>
        <p:cNvGrpSpPr/>
        <p:nvPr/>
      </p:nvGrpSpPr>
      <p:grpSpPr>
        <a:xfrm>
          <a:off x="0" y="0"/>
          <a:ext cx="0" cy="0"/>
          <a:chOff x="0" y="0"/>
          <a:chExt cx="0" cy="0"/>
        </a:xfrm>
      </p:grpSpPr>
      <p:grpSp>
        <p:nvGrpSpPr>
          <p:cNvPr id="703" name="Google Shape;703;p33"/>
          <p:cNvGrpSpPr/>
          <p:nvPr/>
        </p:nvGrpSpPr>
        <p:grpSpPr>
          <a:xfrm>
            <a:off x="7969792" y="3804684"/>
            <a:ext cx="1717686" cy="1718100"/>
            <a:chOff x="1347125" y="349025"/>
            <a:chExt cx="4978800" cy="4980000"/>
          </a:xfrm>
        </p:grpSpPr>
        <p:sp>
          <p:nvSpPr>
            <p:cNvPr id="704" name="Google Shape;704;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 name="Google Shape;726;p33"/>
          <p:cNvGrpSpPr/>
          <p:nvPr/>
        </p:nvGrpSpPr>
        <p:grpSpPr>
          <a:xfrm>
            <a:off x="-40261" y="-268502"/>
            <a:ext cx="760263" cy="760446"/>
            <a:chOff x="1347125" y="349025"/>
            <a:chExt cx="4978800" cy="4980000"/>
          </a:xfrm>
        </p:grpSpPr>
        <p:sp>
          <p:nvSpPr>
            <p:cNvPr id="727" name="Google Shape;727;p33"/>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3"/>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3"/>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3"/>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3"/>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3"/>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3"/>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3"/>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3"/>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3"/>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3"/>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3"/>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3"/>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3"/>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3"/>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3"/>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3"/>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3"/>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3"/>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3"/>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3"/>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3"/>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33"/>
          <p:cNvSpPr/>
          <p:nvPr/>
        </p:nvSpPr>
        <p:spPr>
          <a:xfrm>
            <a:off x="8642025" y="3654650"/>
            <a:ext cx="258300" cy="258300"/>
          </a:xfrm>
          <a:prstGeom prst="ellipse">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3"/>
          <p:cNvSpPr/>
          <p:nvPr/>
        </p:nvSpPr>
        <p:spPr>
          <a:xfrm>
            <a:off x="140600" y="380100"/>
            <a:ext cx="159900" cy="1599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3"/>
          <p:cNvSpPr/>
          <p:nvPr/>
        </p:nvSpPr>
        <p:spPr>
          <a:xfrm>
            <a:off x="7626000" y="4120650"/>
            <a:ext cx="798000" cy="798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3"/>
          <p:cNvSpPr txBox="1">
            <a:spLocks noGrp="1"/>
          </p:cNvSpPr>
          <p:nvPr>
            <p:ph type="title"/>
          </p:nvPr>
        </p:nvSpPr>
        <p:spPr>
          <a:xfrm>
            <a:off x="1074150" y="394200"/>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0F7ED"/>
              </a:buClr>
              <a:buSzPts val="2700"/>
              <a:buNone/>
              <a:defRPr sz="2700">
                <a:solidFill>
                  <a:srgbClr val="F0F7ED"/>
                </a:solidFill>
              </a:defRPr>
            </a:lvl1pPr>
            <a:lvl2pPr lvl="1" algn="ctr" rtl="0">
              <a:spcBef>
                <a:spcPts val="0"/>
              </a:spcBef>
              <a:spcAft>
                <a:spcPts val="0"/>
              </a:spcAft>
              <a:buClr>
                <a:srgbClr val="F0F7ED"/>
              </a:buClr>
              <a:buSzPts val="1400"/>
              <a:buNone/>
              <a:defRPr sz="1400">
                <a:solidFill>
                  <a:srgbClr val="F0F7ED"/>
                </a:solidFill>
              </a:defRPr>
            </a:lvl2pPr>
            <a:lvl3pPr lvl="2" algn="ctr" rtl="0">
              <a:spcBef>
                <a:spcPts val="0"/>
              </a:spcBef>
              <a:spcAft>
                <a:spcPts val="0"/>
              </a:spcAft>
              <a:buClr>
                <a:srgbClr val="F0F7ED"/>
              </a:buClr>
              <a:buSzPts val="1400"/>
              <a:buNone/>
              <a:defRPr sz="1400">
                <a:solidFill>
                  <a:srgbClr val="F0F7ED"/>
                </a:solidFill>
              </a:defRPr>
            </a:lvl3pPr>
            <a:lvl4pPr lvl="3" algn="ctr" rtl="0">
              <a:spcBef>
                <a:spcPts val="0"/>
              </a:spcBef>
              <a:spcAft>
                <a:spcPts val="0"/>
              </a:spcAft>
              <a:buClr>
                <a:srgbClr val="F0F7ED"/>
              </a:buClr>
              <a:buSzPts val="1400"/>
              <a:buNone/>
              <a:defRPr sz="1400">
                <a:solidFill>
                  <a:srgbClr val="F0F7ED"/>
                </a:solidFill>
              </a:defRPr>
            </a:lvl4pPr>
            <a:lvl5pPr lvl="4" algn="ctr" rtl="0">
              <a:spcBef>
                <a:spcPts val="0"/>
              </a:spcBef>
              <a:spcAft>
                <a:spcPts val="0"/>
              </a:spcAft>
              <a:buClr>
                <a:srgbClr val="F0F7ED"/>
              </a:buClr>
              <a:buSzPts val="1400"/>
              <a:buNone/>
              <a:defRPr sz="1400">
                <a:solidFill>
                  <a:srgbClr val="F0F7ED"/>
                </a:solidFill>
              </a:defRPr>
            </a:lvl5pPr>
            <a:lvl6pPr lvl="5" algn="ctr" rtl="0">
              <a:spcBef>
                <a:spcPts val="0"/>
              </a:spcBef>
              <a:spcAft>
                <a:spcPts val="0"/>
              </a:spcAft>
              <a:buClr>
                <a:srgbClr val="F0F7ED"/>
              </a:buClr>
              <a:buSzPts val="1400"/>
              <a:buNone/>
              <a:defRPr sz="1400">
                <a:solidFill>
                  <a:srgbClr val="F0F7ED"/>
                </a:solidFill>
              </a:defRPr>
            </a:lvl6pPr>
            <a:lvl7pPr lvl="6" algn="ctr" rtl="0">
              <a:spcBef>
                <a:spcPts val="0"/>
              </a:spcBef>
              <a:spcAft>
                <a:spcPts val="0"/>
              </a:spcAft>
              <a:buClr>
                <a:srgbClr val="F0F7ED"/>
              </a:buClr>
              <a:buSzPts val="1400"/>
              <a:buNone/>
              <a:defRPr sz="1400">
                <a:solidFill>
                  <a:srgbClr val="F0F7ED"/>
                </a:solidFill>
              </a:defRPr>
            </a:lvl7pPr>
            <a:lvl8pPr lvl="7" algn="ctr" rtl="0">
              <a:spcBef>
                <a:spcPts val="0"/>
              </a:spcBef>
              <a:spcAft>
                <a:spcPts val="0"/>
              </a:spcAft>
              <a:buClr>
                <a:srgbClr val="F0F7ED"/>
              </a:buClr>
              <a:buSzPts val="1400"/>
              <a:buNone/>
              <a:defRPr sz="1400">
                <a:solidFill>
                  <a:srgbClr val="F0F7ED"/>
                </a:solidFill>
              </a:defRPr>
            </a:lvl8pPr>
            <a:lvl9pPr lvl="8" algn="ctr" rtl="0">
              <a:spcBef>
                <a:spcPts val="0"/>
              </a:spcBef>
              <a:spcAft>
                <a:spcPts val="0"/>
              </a:spcAft>
              <a:buClr>
                <a:srgbClr val="F0F7ED"/>
              </a:buClr>
              <a:buSzPts val="1400"/>
              <a:buNone/>
              <a:defRPr sz="1400">
                <a:solidFill>
                  <a:srgbClr val="F0F7ED"/>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mp; two columns 2">
  <p:cSld name="CUSTOM_20">
    <p:spTree>
      <p:nvGrpSpPr>
        <p:cNvPr id="1" name="Shape 793"/>
        <p:cNvGrpSpPr/>
        <p:nvPr/>
      </p:nvGrpSpPr>
      <p:grpSpPr>
        <a:xfrm>
          <a:off x="0" y="0"/>
          <a:ext cx="0" cy="0"/>
          <a:chOff x="0" y="0"/>
          <a:chExt cx="0" cy="0"/>
        </a:xfrm>
      </p:grpSpPr>
      <p:sp>
        <p:nvSpPr>
          <p:cNvPr id="794" name="Google Shape;794;p36"/>
          <p:cNvSpPr txBox="1">
            <a:spLocks noGrp="1"/>
          </p:cNvSpPr>
          <p:nvPr>
            <p:ph type="subTitle" idx="1"/>
          </p:nvPr>
        </p:nvSpPr>
        <p:spPr>
          <a:xfrm>
            <a:off x="10550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5" name="Google Shape;795;p36"/>
          <p:cNvSpPr txBox="1">
            <a:spLocks noGrp="1"/>
          </p:cNvSpPr>
          <p:nvPr>
            <p:ph type="subTitle" idx="2"/>
          </p:nvPr>
        </p:nvSpPr>
        <p:spPr>
          <a:xfrm>
            <a:off x="6024400" y="2474773"/>
            <a:ext cx="2045400" cy="111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343434"/>
              </a:buClr>
              <a:buSzPts val="1200"/>
              <a:buNone/>
              <a:defRPr sz="1400"/>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sp>
        <p:nvSpPr>
          <p:cNvPr id="796" name="Google Shape;796;p36"/>
          <p:cNvSpPr txBox="1">
            <a:spLocks noGrp="1"/>
          </p:cNvSpPr>
          <p:nvPr>
            <p:ph type="title"/>
          </p:nvPr>
        </p:nvSpPr>
        <p:spPr>
          <a:xfrm>
            <a:off x="1074150" y="667268"/>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797" name="Google Shape;797;p36"/>
          <p:cNvSpPr txBox="1">
            <a:spLocks noGrp="1"/>
          </p:cNvSpPr>
          <p:nvPr>
            <p:ph type="subTitle" idx="3"/>
          </p:nvPr>
        </p:nvSpPr>
        <p:spPr>
          <a:xfrm>
            <a:off x="10550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798" name="Google Shape;798;p36"/>
          <p:cNvSpPr txBox="1">
            <a:spLocks noGrp="1"/>
          </p:cNvSpPr>
          <p:nvPr>
            <p:ph type="subTitle" idx="4"/>
          </p:nvPr>
        </p:nvSpPr>
        <p:spPr>
          <a:xfrm>
            <a:off x="6024400" y="1999610"/>
            <a:ext cx="20454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8"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49654" y="-98751"/>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body 2">
  <p:cSld name="CUSTOM_21">
    <p:spTree>
      <p:nvGrpSpPr>
        <p:cNvPr id="1" name="Shape 799"/>
        <p:cNvGrpSpPr/>
        <p:nvPr/>
      </p:nvGrpSpPr>
      <p:grpSpPr>
        <a:xfrm>
          <a:off x="0" y="0"/>
          <a:ext cx="0" cy="0"/>
          <a:chOff x="0" y="0"/>
          <a:chExt cx="0" cy="0"/>
        </a:xfrm>
      </p:grpSpPr>
      <p:sp>
        <p:nvSpPr>
          <p:cNvPr id="800" name="Google Shape;800;p37"/>
          <p:cNvSpPr txBox="1">
            <a:spLocks noGrp="1"/>
          </p:cNvSpPr>
          <p:nvPr>
            <p:ph type="title"/>
          </p:nvPr>
        </p:nvSpPr>
        <p:spPr>
          <a:xfrm>
            <a:off x="1074150" y="653144"/>
            <a:ext cx="6995700" cy="51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rgbClr val="00BBC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801" name="Google Shape;801;p37"/>
          <p:cNvSpPr txBox="1">
            <a:spLocks noGrp="1"/>
          </p:cNvSpPr>
          <p:nvPr>
            <p:ph type="subTitle" idx="1"/>
          </p:nvPr>
        </p:nvSpPr>
        <p:spPr>
          <a:xfrm>
            <a:off x="1074150" y="1410594"/>
            <a:ext cx="6995700" cy="3344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01"/>
        <p:cNvGrpSpPr/>
        <p:nvPr/>
      </p:nvGrpSpPr>
      <p:grpSpPr>
        <a:xfrm>
          <a:off x="0" y="0"/>
          <a:ext cx="0" cy="0"/>
          <a:chOff x="0" y="0"/>
          <a:chExt cx="0" cy="0"/>
        </a:xfrm>
      </p:grpSpPr>
      <p:sp>
        <p:nvSpPr>
          <p:cNvPr id="102" name="Google Shape;102;p6"/>
          <p:cNvSpPr/>
          <p:nvPr/>
        </p:nvSpPr>
        <p:spPr>
          <a:xfrm>
            <a:off x="5637869" y="-12"/>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txBox="1">
            <a:spLocks noGrp="1"/>
          </p:cNvSpPr>
          <p:nvPr>
            <p:ph type="title"/>
          </p:nvPr>
        </p:nvSpPr>
        <p:spPr>
          <a:xfrm>
            <a:off x="713225" y="1863113"/>
            <a:ext cx="33483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600"/>
              <a:buNone/>
              <a:defRPr sz="5000">
                <a:solidFill>
                  <a:schemeClr val="accent5"/>
                </a:solidFill>
              </a:defRPr>
            </a:lvl1pPr>
            <a:lvl2pPr lvl="1" rtl="0">
              <a:spcBef>
                <a:spcPts val="0"/>
              </a:spcBef>
              <a:spcAft>
                <a:spcPts val="0"/>
              </a:spcAft>
              <a:buClr>
                <a:schemeClr val="accent5"/>
              </a:buClr>
              <a:buSzPts val="3600"/>
              <a:buNone/>
              <a:defRPr sz="3600">
                <a:solidFill>
                  <a:schemeClr val="accent5"/>
                </a:solidFill>
              </a:defRPr>
            </a:lvl2pPr>
            <a:lvl3pPr lvl="2" rtl="0">
              <a:spcBef>
                <a:spcPts val="0"/>
              </a:spcBef>
              <a:spcAft>
                <a:spcPts val="0"/>
              </a:spcAft>
              <a:buClr>
                <a:schemeClr val="accent5"/>
              </a:buClr>
              <a:buSzPts val="3600"/>
              <a:buNone/>
              <a:defRPr sz="3600">
                <a:solidFill>
                  <a:schemeClr val="accent5"/>
                </a:solidFill>
              </a:defRPr>
            </a:lvl3pPr>
            <a:lvl4pPr lvl="3" rtl="0">
              <a:spcBef>
                <a:spcPts val="0"/>
              </a:spcBef>
              <a:spcAft>
                <a:spcPts val="0"/>
              </a:spcAft>
              <a:buClr>
                <a:schemeClr val="accent5"/>
              </a:buClr>
              <a:buSzPts val="3600"/>
              <a:buNone/>
              <a:defRPr sz="3600">
                <a:solidFill>
                  <a:schemeClr val="accent5"/>
                </a:solidFill>
              </a:defRPr>
            </a:lvl4pPr>
            <a:lvl5pPr lvl="4" rtl="0">
              <a:spcBef>
                <a:spcPts val="0"/>
              </a:spcBef>
              <a:spcAft>
                <a:spcPts val="0"/>
              </a:spcAft>
              <a:buClr>
                <a:schemeClr val="accent5"/>
              </a:buClr>
              <a:buSzPts val="3600"/>
              <a:buNone/>
              <a:defRPr sz="3600">
                <a:solidFill>
                  <a:schemeClr val="accent5"/>
                </a:solidFill>
              </a:defRPr>
            </a:lvl5pPr>
            <a:lvl6pPr lvl="5" rtl="0">
              <a:spcBef>
                <a:spcPts val="0"/>
              </a:spcBef>
              <a:spcAft>
                <a:spcPts val="0"/>
              </a:spcAft>
              <a:buClr>
                <a:schemeClr val="accent5"/>
              </a:buClr>
              <a:buSzPts val="3600"/>
              <a:buNone/>
              <a:defRPr sz="3600">
                <a:solidFill>
                  <a:schemeClr val="accent5"/>
                </a:solidFill>
              </a:defRPr>
            </a:lvl6pPr>
            <a:lvl7pPr lvl="6" rtl="0">
              <a:spcBef>
                <a:spcPts val="0"/>
              </a:spcBef>
              <a:spcAft>
                <a:spcPts val="0"/>
              </a:spcAft>
              <a:buClr>
                <a:schemeClr val="accent5"/>
              </a:buClr>
              <a:buSzPts val="3600"/>
              <a:buNone/>
              <a:defRPr sz="3600">
                <a:solidFill>
                  <a:schemeClr val="accent5"/>
                </a:solidFill>
              </a:defRPr>
            </a:lvl7pPr>
            <a:lvl8pPr lvl="7" rtl="0">
              <a:spcBef>
                <a:spcPts val="0"/>
              </a:spcBef>
              <a:spcAft>
                <a:spcPts val="0"/>
              </a:spcAft>
              <a:buClr>
                <a:schemeClr val="accent5"/>
              </a:buClr>
              <a:buSzPts val="3600"/>
              <a:buNone/>
              <a:defRPr sz="3600">
                <a:solidFill>
                  <a:schemeClr val="accent5"/>
                </a:solidFill>
              </a:defRPr>
            </a:lvl8pPr>
            <a:lvl9pPr lvl="8" rtl="0">
              <a:spcBef>
                <a:spcPts val="0"/>
              </a:spcBef>
              <a:spcAft>
                <a:spcPts val="0"/>
              </a:spcAft>
              <a:buClr>
                <a:schemeClr val="accent5"/>
              </a:buClr>
              <a:buSzPts val="3600"/>
              <a:buNone/>
              <a:defRPr sz="3600">
                <a:solidFill>
                  <a:schemeClr val="accent5"/>
                </a:solidFill>
              </a:defRPr>
            </a:lvl9pPr>
          </a:lstStyle>
          <a:p>
            <a:endParaRPr/>
          </a:p>
        </p:txBody>
      </p:sp>
      <p:sp>
        <p:nvSpPr>
          <p:cNvPr id="104" name="Google Shape;104;p6"/>
          <p:cNvSpPr txBox="1">
            <a:spLocks noGrp="1"/>
          </p:cNvSpPr>
          <p:nvPr>
            <p:ph type="subTitle" idx="1"/>
          </p:nvPr>
        </p:nvSpPr>
        <p:spPr>
          <a:xfrm>
            <a:off x="695550" y="2688138"/>
            <a:ext cx="33483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pic>
        <p:nvPicPr>
          <p:cNvPr id="5"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sp>
        <p:nvSpPr>
          <p:cNvPr id="106" name="Google Shape;106;p7"/>
          <p:cNvSpPr txBox="1">
            <a:spLocks noGrp="1"/>
          </p:cNvSpPr>
          <p:nvPr>
            <p:ph type="title"/>
          </p:nvPr>
        </p:nvSpPr>
        <p:spPr>
          <a:xfrm>
            <a:off x="720000" y="901950"/>
            <a:ext cx="3348300" cy="841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BBC1"/>
              </a:buClr>
              <a:buSzPts val="2700"/>
              <a:buNone/>
              <a:defRPr sz="2700">
                <a:solidFill>
                  <a:srgbClr val="00BBC1"/>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07" name="Google Shape;107;p7"/>
          <p:cNvSpPr txBox="1">
            <a:spLocks noGrp="1"/>
          </p:cNvSpPr>
          <p:nvPr>
            <p:ph type="subTitle" idx="1"/>
          </p:nvPr>
        </p:nvSpPr>
        <p:spPr>
          <a:xfrm>
            <a:off x="747150" y="1743750"/>
            <a:ext cx="3294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None/>
              <a:defRPr>
                <a:solidFill>
                  <a:srgbClr val="343434"/>
                </a:solidFill>
              </a:defRPr>
            </a:lvl1pPr>
            <a:lvl2pPr lvl="1" algn="ctr" rtl="0">
              <a:lnSpc>
                <a:spcPct val="100000"/>
              </a:lnSpc>
              <a:spcBef>
                <a:spcPts val="0"/>
              </a:spcBef>
              <a:spcAft>
                <a:spcPts val="0"/>
              </a:spcAft>
              <a:buClr>
                <a:srgbClr val="343434"/>
              </a:buClr>
              <a:buSzPts val="1200"/>
              <a:buNone/>
              <a:defRPr>
                <a:solidFill>
                  <a:srgbClr val="343434"/>
                </a:solidFill>
              </a:defRPr>
            </a:lvl2pPr>
            <a:lvl3pPr lvl="2" algn="ctr" rtl="0">
              <a:lnSpc>
                <a:spcPct val="100000"/>
              </a:lnSpc>
              <a:spcBef>
                <a:spcPts val="0"/>
              </a:spcBef>
              <a:spcAft>
                <a:spcPts val="0"/>
              </a:spcAft>
              <a:buClr>
                <a:srgbClr val="343434"/>
              </a:buClr>
              <a:buSzPts val="1200"/>
              <a:buNone/>
              <a:defRPr>
                <a:solidFill>
                  <a:srgbClr val="343434"/>
                </a:solidFill>
              </a:defRPr>
            </a:lvl3pPr>
            <a:lvl4pPr lvl="3" algn="ctr" rtl="0">
              <a:lnSpc>
                <a:spcPct val="100000"/>
              </a:lnSpc>
              <a:spcBef>
                <a:spcPts val="0"/>
              </a:spcBef>
              <a:spcAft>
                <a:spcPts val="0"/>
              </a:spcAft>
              <a:buClr>
                <a:srgbClr val="343434"/>
              </a:buClr>
              <a:buSzPts val="1200"/>
              <a:buNone/>
              <a:defRPr>
                <a:solidFill>
                  <a:srgbClr val="343434"/>
                </a:solidFill>
              </a:defRPr>
            </a:lvl4pPr>
            <a:lvl5pPr lvl="4" algn="ctr" rtl="0">
              <a:lnSpc>
                <a:spcPct val="100000"/>
              </a:lnSpc>
              <a:spcBef>
                <a:spcPts val="0"/>
              </a:spcBef>
              <a:spcAft>
                <a:spcPts val="0"/>
              </a:spcAft>
              <a:buClr>
                <a:srgbClr val="343434"/>
              </a:buClr>
              <a:buSzPts val="1200"/>
              <a:buNone/>
              <a:defRPr>
                <a:solidFill>
                  <a:srgbClr val="343434"/>
                </a:solidFill>
              </a:defRPr>
            </a:lvl5pPr>
            <a:lvl6pPr lvl="5" algn="ctr" rtl="0">
              <a:lnSpc>
                <a:spcPct val="100000"/>
              </a:lnSpc>
              <a:spcBef>
                <a:spcPts val="0"/>
              </a:spcBef>
              <a:spcAft>
                <a:spcPts val="0"/>
              </a:spcAft>
              <a:buClr>
                <a:srgbClr val="343434"/>
              </a:buClr>
              <a:buSzPts val="1200"/>
              <a:buNone/>
              <a:defRPr>
                <a:solidFill>
                  <a:srgbClr val="343434"/>
                </a:solidFill>
              </a:defRPr>
            </a:lvl6pPr>
            <a:lvl7pPr lvl="6" algn="ctr" rtl="0">
              <a:lnSpc>
                <a:spcPct val="100000"/>
              </a:lnSpc>
              <a:spcBef>
                <a:spcPts val="0"/>
              </a:spcBef>
              <a:spcAft>
                <a:spcPts val="0"/>
              </a:spcAft>
              <a:buClr>
                <a:srgbClr val="343434"/>
              </a:buClr>
              <a:buSzPts val="1200"/>
              <a:buNone/>
              <a:defRPr>
                <a:solidFill>
                  <a:srgbClr val="343434"/>
                </a:solidFill>
              </a:defRPr>
            </a:lvl7pPr>
            <a:lvl8pPr lvl="7" algn="ctr" rtl="0">
              <a:lnSpc>
                <a:spcPct val="100000"/>
              </a:lnSpc>
              <a:spcBef>
                <a:spcPts val="0"/>
              </a:spcBef>
              <a:spcAft>
                <a:spcPts val="0"/>
              </a:spcAft>
              <a:buClr>
                <a:srgbClr val="343434"/>
              </a:buClr>
              <a:buSzPts val="1200"/>
              <a:buNone/>
              <a:defRPr>
                <a:solidFill>
                  <a:srgbClr val="343434"/>
                </a:solidFill>
              </a:defRPr>
            </a:lvl8pPr>
            <a:lvl9pPr lvl="8" algn="ctr" rtl="0">
              <a:lnSpc>
                <a:spcPct val="100000"/>
              </a:lnSpc>
              <a:spcBef>
                <a:spcPts val="0"/>
              </a:spcBef>
              <a:spcAft>
                <a:spcPts val="0"/>
              </a:spcAft>
              <a:buClr>
                <a:srgbClr val="343434"/>
              </a:buClr>
              <a:buSzPts val="1200"/>
              <a:buNone/>
              <a:defRPr>
                <a:solidFill>
                  <a:srgbClr val="343434"/>
                </a:solidFill>
              </a:defRPr>
            </a:lvl9pPr>
          </a:lstStyle>
          <a:p>
            <a:endParaRPr/>
          </a:p>
        </p:txBody>
      </p:sp>
      <p:pic>
        <p:nvPicPr>
          <p:cNvPr id="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sp>
        <p:nvSpPr>
          <p:cNvPr id="112" name="Google Shape;112;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5617344" y="0"/>
            <a:ext cx="3526656" cy="5143537"/>
          </a:xfrm>
          <a:custGeom>
            <a:avLst/>
            <a:gdLst/>
            <a:ahLst/>
            <a:cxnLst/>
            <a:rect l="l" t="t" r="r" b="b"/>
            <a:pathLst>
              <a:path w="130629" h="190519" extrusionOk="0">
                <a:moveTo>
                  <a:pt x="74795" y="1"/>
                </a:moveTo>
                <a:lnTo>
                  <a:pt x="21418" y="19463"/>
                </a:lnTo>
                <a:cubicBezTo>
                  <a:pt x="7776" y="24447"/>
                  <a:pt x="0" y="42049"/>
                  <a:pt x="4055" y="58792"/>
                </a:cubicBezTo>
                <a:lnTo>
                  <a:pt x="36014" y="190518"/>
                </a:lnTo>
                <a:lnTo>
                  <a:pt x="130629" y="190518"/>
                </a:lnTo>
                <a:lnTo>
                  <a:pt x="130629" y="1"/>
                </a:lnTo>
                <a:close/>
              </a:path>
            </a:pathLst>
          </a:cu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txBox="1">
            <a:spLocks noGrp="1"/>
          </p:cNvSpPr>
          <p:nvPr>
            <p:ph type="title"/>
          </p:nvPr>
        </p:nvSpPr>
        <p:spPr>
          <a:xfrm>
            <a:off x="709986" y="1035791"/>
            <a:ext cx="4174200" cy="841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115" name="Google Shape;115;p9"/>
          <p:cNvSpPr txBox="1">
            <a:spLocks noGrp="1"/>
          </p:cNvSpPr>
          <p:nvPr>
            <p:ph type="subTitle" idx="1"/>
          </p:nvPr>
        </p:nvSpPr>
        <p:spPr>
          <a:xfrm>
            <a:off x="643311" y="2120345"/>
            <a:ext cx="3606600" cy="294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43434"/>
              </a:buClr>
              <a:buSzPts val="1200"/>
              <a:buChar char="●"/>
              <a:defRPr sz="1400">
                <a:solidFill>
                  <a:srgbClr val="343434"/>
                </a:solidFill>
              </a:defRPr>
            </a:lvl1pPr>
            <a:lvl2pPr lvl="1" algn="ctr" rtl="0">
              <a:lnSpc>
                <a:spcPct val="100000"/>
              </a:lnSpc>
              <a:spcBef>
                <a:spcPts val="0"/>
              </a:spcBef>
              <a:spcAft>
                <a:spcPts val="0"/>
              </a:spcAft>
              <a:buClr>
                <a:srgbClr val="343434"/>
              </a:buClr>
              <a:buSzPts val="1200"/>
              <a:buChar char="○"/>
              <a:defRPr>
                <a:solidFill>
                  <a:srgbClr val="343434"/>
                </a:solidFill>
              </a:defRPr>
            </a:lvl2pPr>
            <a:lvl3pPr lvl="2" algn="ctr" rtl="0">
              <a:lnSpc>
                <a:spcPct val="100000"/>
              </a:lnSpc>
              <a:spcBef>
                <a:spcPts val="0"/>
              </a:spcBef>
              <a:spcAft>
                <a:spcPts val="0"/>
              </a:spcAft>
              <a:buClr>
                <a:srgbClr val="343434"/>
              </a:buClr>
              <a:buSzPts val="1200"/>
              <a:buChar char="■"/>
              <a:defRPr>
                <a:solidFill>
                  <a:srgbClr val="343434"/>
                </a:solidFill>
              </a:defRPr>
            </a:lvl3pPr>
            <a:lvl4pPr lvl="3" algn="ctr" rtl="0">
              <a:lnSpc>
                <a:spcPct val="100000"/>
              </a:lnSpc>
              <a:spcBef>
                <a:spcPts val="0"/>
              </a:spcBef>
              <a:spcAft>
                <a:spcPts val="0"/>
              </a:spcAft>
              <a:buClr>
                <a:srgbClr val="343434"/>
              </a:buClr>
              <a:buSzPts val="1200"/>
              <a:buChar char="●"/>
              <a:defRPr>
                <a:solidFill>
                  <a:srgbClr val="343434"/>
                </a:solidFill>
              </a:defRPr>
            </a:lvl4pPr>
            <a:lvl5pPr lvl="4" algn="ctr" rtl="0">
              <a:lnSpc>
                <a:spcPct val="100000"/>
              </a:lnSpc>
              <a:spcBef>
                <a:spcPts val="0"/>
              </a:spcBef>
              <a:spcAft>
                <a:spcPts val="0"/>
              </a:spcAft>
              <a:buClr>
                <a:srgbClr val="343434"/>
              </a:buClr>
              <a:buSzPts val="1200"/>
              <a:buChar char="○"/>
              <a:defRPr>
                <a:solidFill>
                  <a:srgbClr val="343434"/>
                </a:solidFill>
              </a:defRPr>
            </a:lvl5pPr>
            <a:lvl6pPr lvl="5" algn="ctr" rtl="0">
              <a:lnSpc>
                <a:spcPct val="100000"/>
              </a:lnSpc>
              <a:spcBef>
                <a:spcPts val="0"/>
              </a:spcBef>
              <a:spcAft>
                <a:spcPts val="0"/>
              </a:spcAft>
              <a:buClr>
                <a:srgbClr val="343434"/>
              </a:buClr>
              <a:buSzPts val="1200"/>
              <a:buChar char="■"/>
              <a:defRPr>
                <a:solidFill>
                  <a:srgbClr val="343434"/>
                </a:solidFill>
              </a:defRPr>
            </a:lvl6pPr>
            <a:lvl7pPr lvl="6" algn="ctr" rtl="0">
              <a:lnSpc>
                <a:spcPct val="100000"/>
              </a:lnSpc>
              <a:spcBef>
                <a:spcPts val="0"/>
              </a:spcBef>
              <a:spcAft>
                <a:spcPts val="0"/>
              </a:spcAft>
              <a:buClr>
                <a:srgbClr val="343434"/>
              </a:buClr>
              <a:buSzPts val="1200"/>
              <a:buChar char="●"/>
              <a:defRPr>
                <a:solidFill>
                  <a:srgbClr val="343434"/>
                </a:solidFill>
              </a:defRPr>
            </a:lvl7pPr>
            <a:lvl8pPr lvl="7" algn="ctr" rtl="0">
              <a:lnSpc>
                <a:spcPct val="100000"/>
              </a:lnSpc>
              <a:spcBef>
                <a:spcPts val="0"/>
              </a:spcBef>
              <a:spcAft>
                <a:spcPts val="0"/>
              </a:spcAft>
              <a:buClr>
                <a:srgbClr val="343434"/>
              </a:buClr>
              <a:buSzPts val="1200"/>
              <a:buChar char="○"/>
              <a:defRPr>
                <a:solidFill>
                  <a:srgbClr val="343434"/>
                </a:solidFill>
              </a:defRPr>
            </a:lvl8pPr>
            <a:lvl9pPr lvl="8" algn="ctr" rtl="0">
              <a:lnSpc>
                <a:spcPct val="100000"/>
              </a:lnSpc>
              <a:spcBef>
                <a:spcPts val="0"/>
              </a:spcBef>
              <a:spcAft>
                <a:spcPts val="0"/>
              </a:spcAft>
              <a:buClr>
                <a:srgbClr val="343434"/>
              </a:buClr>
              <a:buSzPts val="1200"/>
              <a:buChar char="■"/>
              <a:defRPr>
                <a:solidFill>
                  <a:srgbClr val="343434"/>
                </a:solidFill>
              </a:defRPr>
            </a:lvl9pPr>
          </a:lstStyle>
          <a:p>
            <a:endParaRPr/>
          </a:p>
        </p:txBody>
      </p:sp>
      <p:pic>
        <p:nvPicPr>
          <p:cNvPr id="6"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pic>
        <p:nvPicPr>
          <p:cNvPr id="7"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200"/>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2">
    <p:bg>
      <p:bgPr>
        <a:solidFill>
          <a:schemeClr val="accent1"/>
        </a:solidFill>
        <a:effectLst/>
      </p:bgPr>
    </p:bg>
    <p:spTree>
      <p:nvGrpSpPr>
        <p:cNvPr id="1" name="Shape 201"/>
        <p:cNvGrpSpPr/>
        <p:nvPr/>
      </p:nvGrpSpPr>
      <p:grpSpPr>
        <a:xfrm>
          <a:off x="0" y="0"/>
          <a:ext cx="0" cy="0"/>
          <a:chOff x="0" y="0"/>
          <a:chExt cx="0" cy="0"/>
        </a:xfrm>
      </p:grpSpPr>
      <p:pic>
        <p:nvPicPr>
          <p:cNvPr id="2"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18021" y="398322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p:cSld name="BLANK_1_1">
    <p:spTree>
      <p:nvGrpSpPr>
        <p:cNvPr id="1" name="Shape 202"/>
        <p:cNvGrpSpPr/>
        <p:nvPr/>
      </p:nvGrpSpPr>
      <p:grpSpPr>
        <a:xfrm>
          <a:off x="0" y="0"/>
          <a:ext cx="0" cy="0"/>
          <a:chOff x="0" y="0"/>
          <a:chExt cx="0" cy="0"/>
        </a:xfrm>
      </p:grpSpPr>
      <p:sp>
        <p:nvSpPr>
          <p:cNvPr id="203" name="Google Shape;203;p15"/>
          <p:cNvSpPr/>
          <p:nvPr/>
        </p:nvSpPr>
        <p:spPr>
          <a:xfrm>
            <a:off x="7084000" y="540000"/>
            <a:ext cx="4029000" cy="4029000"/>
          </a:xfrm>
          <a:prstGeom prst="donut">
            <a:avLst>
              <a:gd name="adj" fmla="val 17842"/>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5"/>
          <p:cNvSpPr txBox="1">
            <a:spLocks noGrp="1"/>
          </p:cNvSpPr>
          <p:nvPr>
            <p:ph type="subTitle" idx="1"/>
          </p:nvPr>
        </p:nvSpPr>
        <p:spPr>
          <a:xfrm>
            <a:off x="1571444"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5" name="Google Shape;205;p15"/>
          <p:cNvSpPr txBox="1">
            <a:spLocks noGrp="1"/>
          </p:cNvSpPr>
          <p:nvPr>
            <p:ph type="subTitle" idx="2"/>
          </p:nvPr>
        </p:nvSpPr>
        <p:spPr>
          <a:xfrm>
            <a:off x="1571444"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6" name="Google Shape;206;p15"/>
          <p:cNvSpPr txBox="1">
            <a:spLocks noGrp="1"/>
          </p:cNvSpPr>
          <p:nvPr>
            <p:ph type="subTitle" idx="3"/>
          </p:nvPr>
        </p:nvSpPr>
        <p:spPr>
          <a:xfrm>
            <a:off x="4170019" y="2343448"/>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7" name="Google Shape;207;p15"/>
          <p:cNvSpPr txBox="1">
            <a:spLocks noGrp="1"/>
          </p:cNvSpPr>
          <p:nvPr>
            <p:ph type="subTitle" idx="4"/>
          </p:nvPr>
        </p:nvSpPr>
        <p:spPr>
          <a:xfrm>
            <a:off x="4170019" y="4186094"/>
            <a:ext cx="1979400" cy="82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08" name="Google Shape;208;p15"/>
          <p:cNvSpPr/>
          <p:nvPr/>
        </p:nvSpPr>
        <p:spPr>
          <a:xfrm>
            <a:off x="7152238" y="3180800"/>
            <a:ext cx="474000" cy="4740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grpSp>
        <p:nvGrpSpPr>
          <p:cNvPr id="209" name="Google Shape;209;p15"/>
          <p:cNvGrpSpPr/>
          <p:nvPr/>
        </p:nvGrpSpPr>
        <p:grpSpPr>
          <a:xfrm>
            <a:off x="8073382" y="788704"/>
            <a:ext cx="781174" cy="781362"/>
            <a:chOff x="1347125" y="349025"/>
            <a:chExt cx="4978800" cy="4980000"/>
          </a:xfrm>
        </p:grpSpPr>
        <p:sp>
          <p:nvSpPr>
            <p:cNvPr id="210" name="Google Shape;210;p15"/>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5"/>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5"/>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5"/>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5"/>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5"/>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5"/>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5"/>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5"/>
          <p:cNvSpPr/>
          <p:nvPr/>
        </p:nvSpPr>
        <p:spPr>
          <a:xfrm>
            <a:off x="6954869" y="963900"/>
            <a:ext cx="286500" cy="2862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7210"/>
              </a:solidFill>
            </a:endParaRPr>
          </a:p>
        </p:txBody>
      </p:sp>
      <p:sp>
        <p:nvSpPr>
          <p:cNvPr id="233" name="Google Shape;233;p15"/>
          <p:cNvSpPr txBox="1">
            <a:spLocks noGrp="1"/>
          </p:cNvSpPr>
          <p:nvPr>
            <p:ph type="title"/>
          </p:nvPr>
        </p:nvSpPr>
        <p:spPr>
          <a:xfrm>
            <a:off x="732292" y="741281"/>
            <a:ext cx="6995700" cy="481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BC1"/>
              </a:buClr>
              <a:buSzPts val="2700"/>
              <a:buNone/>
              <a:defRPr sz="2700">
                <a:solidFill>
                  <a:schemeClr val="accent5"/>
                </a:solidFill>
              </a:defRPr>
            </a:lvl1pPr>
            <a:lvl2pPr lvl="1" rtl="0">
              <a:spcBef>
                <a:spcPts val="0"/>
              </a:spcBef>
              <a:spcAft>
                <a:spcPts val="0"/>
              </a:spcAft>
              <a:buSzPts val="2700"/>
              <a:buNone/>
              <a:defRPr sz="2700"/>
            </a:lvl2pPr>
            <a:lvl3pPr lvl="2" rtl="0">
              <a:spcBef>
                <a:spcPts val="0"/>
              </a:spcBef>
              <a:spcAft>
                <a:spcPts val="0"/>
              </a:spcAft>
              <a:buSzPts val="2700"/>
              <a:buNone/>
              <a:defRPr sz="2700"/>
            </a:lvl3pPr>
            <a:lvl4pPr lvl="3" rtl="0">
              <a:spcBef>
                <a:spcPts val="0"/>
              </a:spcBef>
              <a:spcAft>
                <a:spcPts val="0"/>
              </a:spcAft>
              <a:buSzPts val="2700"/>
              <a:buNone/>
              <a:defRPr sz="2700"/>
            </a:lvl4pPr>
            <a:lvl5pPr lvl="4" rtl="0">
              <a:spcBef>
                <a:spcPts val="0"/>
              </a:spcBef>
              <a:spcAft>
                <a:spcPts val="0"/>
              </a:spcAft>
              <a:buSzPts val="2700"/>
              <a:buNone/>
              <a:defRPr sz="2700"/>
            </a:lvl5pPr>
            <a:lvl6pPr lvl="5" rtl="0">
              <a:spcBef>
                <a:spcPts val="0"/>
              </a:spcBef>
              <a:spcAft>
                <a:spcPts val="0"/>
              </a:spcAft>
              <a:buSzPts val="2700"/>
              <a:buNone/>
              <a:defRPr sz="2700"/>
            </a:lvl6pPr>
            <a:lvl7pPr lvl="6" rtl="0">
              <a:spcBef>
                <a:spcPts val="0"/>
              </a:spcBef>
              <a:spcAft>
                <a:spcPts val="0"/>
              </a:spcAft>
              <a:buSzPts val="2700"/>
              <a:buNone/>
              <a:defRPr sz="2700"/>
            </a:lvl7pPr>
            <a:lvl8pPr lvl="7" rtl="0">
              <a:spcBef>
                <a:spcPts val="0"/>
              </a:spcBef>
              <a:spcAft>
                <a:spcPts val="0"/>
              </a:spcAft>
              <a:buSzPts val="2700"/>
              <a:buNone/>
              <a:defRPr sz="2700"/>
            </a:lvl8pPr>
            <a:lvl9pPr lvl="8" rtl="0">
              <a:spcBef>
                <a:spcPts val="0"/>
              </a:spcBef>
              <a:spcAft>
                <a:spcPts val="0"/>
              </a:spcAft>
              <a:buSzPts val="2700"/>
              <a:buNone/>
              <a:defRPr sz="2700"/>
            </a:lvl9pPr>
          </a:lstStyle>
          <a:p>
            <a:endParaRPr/>
          </a:p>
        </p:txBody>
      </p:sp>
      <p:sp>
        <p:nvSpPr>
          <p:cNvPr id="234" name="Google Shape;234;p15"/>
          <p:cNvSpPr txBox="1">
            <a:spLocks noGrp="1"/>
          </p:cNvSpPr>
          <p:nvPr>
            <p:ph type="subTitle" idx="5"/>
          </p:nvPr>
        </p:nvSpPr>
        <p:spPr>
          <a:xfrm>
            <a:off x="4170019"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5" name="Google Shape;235;p15"/>
          <p:cNvSpPr txBox="1">
            <a:spLocks noGrp="1"/>
          </p:cNvSpPr>
          <p:nvPr>
            <p:ph type="subTitle" idx="6"/>
          </p:nvPr>
        </p:nvSpPr>
        <p:spPr>
          <a:xfrm>
            <a:off x="1571444" y="3847548"/>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6" name="Google Shape;236;p15"/>
          <p:cNvSpPr txBox="1">
            <a:spLocks noGrp="1"/>
          </p:cNvSpPr>
          <p:nvPr>
            <p:ph type="subTitle" idx="7"/>
          </p:nvPr>
        </p:nvSpPr>
        <p:spPr>
          <a:xfrm>
            <a:off x="1571444" y="20083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7" name="Google Shape;237;p15"/>
          <p:cNvSpPr txBox="1">
            <a:spLocks noGrp="1"/>
          </p:cNvSpPr>
          <p:nvPr>
            <p:ph type="subTitle" idx="8"/>
          </p:nvPr>
        </p:nvSpPr>
        <p:spPr>
          <a:xfrm>
            <a:off x="4170019" y="3847556"/>
            <a:ext cx="1979400" cy="308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38" name="Google Shape;238;p15"/>
          <p:cNvSpPr txBox="1">
            <a:spLocks noGrp="1"/>
          </p:cNvSpPr>
          <p:nvPr>
            <p:ph type="title" idx="9" hasCustomPrompt="1"/>
          </p:nvPr>
        </p:nvSpPr>
        <p:spPr>
          <a:xfrm>
            <a:off x="157145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39" name="Google Shape;239;p15"/>
          <p:cNvSpPr txBox="1">
            <a:spLocks noGrp="1"/>
          </p:cNvSpPr>
          <p:nvPr>
            <p:ph type="title" idx="13" hasCustomPrompt="1"/>
          </p:nvPr>
        </p:nvSpPr>
        <p:spPr>
          <a:xfrm>
            <a:off x="157145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0" name="Google Shape;240;p15"/>
          <p:cNvSpPr txBox="1">
            <a:spLocks noGrp="1"/>
          </p:cNvSpPr>
          <p:nvPr>
            <p:ph type="title" idx="14" hasCustomPrompt="1"/>
          </p:nvPr>
        </p:nvSpPr>
        <p:spPr>
          <a:xfrm>
            <a:off x="4174100" y="32990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sp>
        <p:nvSpPr>
          <p:cNvPr id="241" name="Google Shape;241;p15"/>
          <p:cNvSpPr txBox="1">
            <a:spLocks noGrp="1"/>
          </p:cNvSpPr>
          <p:nvPr>
            <p:ph type="title" idx="15" hasCustomPrompt="1"/>
          </p:nvPr>
        </p:nvSpPr>
        <p:spPr>
          <a:xfrm>
            <a:off x="4174100" y="1467606"/>
            <a:ext cx="912000" cy="5790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7210"/>
              </a:buClr>
              <a:buSzPts val="2700"/>
              <a:buNone/>
              <a:defRPr sz="4000">
                <a:solidFill>
                  <a:schemeClr val="accent2"/>
                </a:solidFill>
              </a:defRPr>
            </a:lvl1pPr>
            <a:lvl2pPr lvl="1" algn="ctr" rtl="0">
              <a:spcBef>
                <a:spcPts val="0"/>
              </a:spcBef>
              <a:spcAft>
                <a:spcPts val="0"/>
              </a:spcAft>
              <a:buClr>
                <a:srgbClr val="FF7210"/>
              </a:buClr>
              <a:buSzPts val="2700"/>
              <a:buNone/>
              <a:defRPr>
                <a:solidFill>
                  <a:srgbClr val="FF7210"/>
                </a:solidFill>
              </a:defRPr>
            </a:lvl2pPr>
            <a:lvl3pPr lvl="2" algn="ctr" rtl="0">
              <a:spcBef>
                <a:spcPts val="0"/>
              </a:spcBef>
              <a:spcAft>
                <a:spcPts val="0"/>
              </a:spcAft>
              <a:buClr>
                <a:srgbClr val="FF7210"/>
              </a:buClr>
              <a:buSzPts val="2700"/>
              <a:buNone/>
              <a:defRPr>
                <a:solidFill>
                  <a:srgbClr val="FF7210"/>
                </a:solidFill>
              </a:defRPr>
            </a:lvl3pPr>
            <a:lvl4pPr lvl="3" algn="ctr" rtl="0">
              <a:spcBef>
                <a:spcPts val="0"/>
              </a:spcBef>
              <a:spcAft>
                <a:spcPts val="0"/>
              </a:spcAft>
              <a:buClr>
                <a:srgbClr val="FF7210"/>
              </a:buClr>
              <a:buSzPts val="2700"/>
              <a:buNone/>
              <a:defRPr>
                <a:solidFill>
                  <a:srgbClr val="FF7210"/>
                </a:solidFill>
              </a:defRPr>
            </a:lvl4pPr>
            <a:lvl5pPr lvl="4" algn="ctr" rtl="0">
              <a:spcBef>
                <a:spcPts val="0"/>
              </a:spcBef>
              <a:spcAft>
                <a:spcPts val="0"/>
              </a:spcAft>
              <a:buClr>
                <a:srgbClr val="FF7210"/>
              </a:buClr>
              <a:buSzPts val="2700"/>
              <a:buNone/>
              <a:defRPr>
                <a:solidFill>
                  <a:srgbClr val="FF7210"/>
                </a:solidFill>
              </a:defRPr>
            </a:lvl5pPr>
            <a:lvl6pPr lvl="5" algn="ctr" rtl="0">
              <a:spcBef>
                <a:spcPts val="0"/>
              </a:spcBef>
              <a:spcAft>
                <a:spcPts val="0"/>
              </a:spcAft>
              <a:buClr>
                <a:srgbClr val="FF7210"/>
              </a:buClr>
              <a:buSzPts val="2700"/>
              <a:buNone/>
              <a:defRPr>
                <a:solidFill>
                  <a:srgbClr val="FF7210"/>
                </a:solidFill>
              </a:defRPr>
            </a:lvl6pPr>
            <a:lvl7pPr lvl="6" algn="ctr" rtl="0">
              <a:spcBef>
                <a:spcPts val="0"/>
              </a:spcBef>
              <a:spcAft>
                <a:spcPts val="0"/>
              </a:spcAft>
              <a:buClr>
                <a:srgbClr val="FF7210"/>
              </a:buClr>
              <a:buSzPts val="2700"/>
              <a:buNone/>
              <a:defRPr>
                <a:solidFill>
                  <a:srgbClr val="FF7210"/>
                </a:solidFill>
              </a:defRPr>
            </a:lvl7pPr>
            <a:lvl8pPr lvl="7" algn="ctr" rtl="0">
              <a:spcBef>
                <a:spcPts val="0"/>
              </a:spcBef>
              <a:spcAft>
                <a:spcPts val="0"/>
              </a:spcAft>
              <a:buClr>
                <a:srgbClr val="FF7210"/>
              </a:buClr>
              <a:buSzPts val="2700"/>
              <a:buNone/>
              <a:defRPr>
                <a:solidFill>
                  <a:srgbClr val="FF7210"/>
                </a:solidFill>
              </a:defRPr>
            </a:lvl8pPr>
            <a:lvl9pPr lvl="8" algn="ctr" rtl="0">
              <a:spcBef>
                <a:spcPts val="0"/>
              </a:spcBef>
              <a:spcAft>
                <a:spcPts val="0"/>
              </a:spcAft>
              <a:buClr>
                <a:srgbClr val="FF7210"/>
              </a:buClr>
              <a:buSzPts val="2700"/>
              <a:buNone/>
              <a:defRPr>
                <a:solidFill>
                  <a:srgbClr val="FF7210"/>
                </a:solidFill>
              </a:defRPr>
            </a:lvl9pPr>
          </a:lstStyle>
          <a:p>
            <a:r>
              <a:t>xx%</a:t>
            </a:r>
          </a:p>
        </p:txBody>
      </p:sp>
      <p:pic>
        <p:nvPicPr>
          <p:cNvPr id="41"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42"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446400" y="4064230"/>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hree columns ">
  <p:cSld name="CUSTOM">
    <p:spTree>
      <p:nvGrpSpPr>
        <p:cNvPr id="1" name="Shape 242"/>
        <p:cNvGrpSpPr/>
        <p:nvPr/>
      </p:nvGrpSpPr>
      <p:grpSpPr>
        <a:xfrm>
          <a:off x="0" y="0"/>
          <a:ext cx="0" cy="0"/>
          <a:chOff x="0" y="0"/>
          <a:chExt cx="0" cy="0"/>
        </a:xfrm>
      </p:grpSpPr>
      <p:sp>
        <p:nvSpPr>
          <p:cNvPr id="243" name="Google Shape;243;p16"/>
          <p:cNvSpPr txBox="1">
            <a:spLocks noGrp="1"/>
          </p:cNvSpPr>
          <p:nvPr>
            <p:ph type="title"/>
          </p:nvPr>
        </p:nvSpPr>
        <p:spPr>
          <a:xfrm>
            <a:off x="1074150" y="726949"/>
            <a:ext cx="6995700" cy="646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BBC1"/>
              </a:buClr>
              <a:buSzPts val="2700"/>
              <a:buNone/>
              <a:defRPr sz="2700">
                <a:solidFill>
                  <a:schemeClr val="accent5"/>
                </a:solidFill>
              </a:defRPr>
            </a:lvl1pPr>
            <a:lvl2pPr lvl="1" algn="ctr" rtl="0">
              <a:spcBef>
                <a:spcPts val="0"/>
              </a:spcBef>
              <a:spcAft>
                <a:spcPts val="0"/>
              </a:spcAft>
              <a:buSzPts val="2700"/>
              <a:buNone/>
              <a:defRPr sz="2700"/>
            </a:lvl2pPr>
            <a:lvl3pPr lvl="2" algn="ctr" rtl="0">
              <a:spcBef>
                <a:spcPts val="0"/>
              </a:spcBef>
              <a:spcAft>
                <a:spcPts val="0"/>
              </a:spcAft>
              <a:buSzPts val="2700"/>
              <a:buNone/>
              <a:defRPr sz="2700"/>
            </a:lvl3pPr>
            <a:lvl4pPr lvl="3" algn="ctr" rtl="0">
              <a:spcBef>
                <a:spcPts val="0"/>
              </a:spcBef>
              <a:spcAft>
                <a:spcPts val="0"/>
              </a:spcAft>
              <a:buSzPts val="2700"/>
              <a:buNone/>
              <a:defRPr sz="2700"/>
            </a:lvl4pPr>
            <a:lvl5pPr lvl="4" algn="ctr" rtl="0">
              <a:spcBef>
                <a:spcPts val="0"/>
              </a:spcBef>
              <a:spcAft>
                <a:spcPts val="0"/>
              </a:spcAft>
              <a:buSzPts val="2700"/>
              <a:buNone/>
              <a:defRPr sz="2700"/>
            </a:lvl5pPr>
            <a:lvl6pPr lvl="5" algn="ctr" rtl="0">
              <a:spcBef>
                <a:spcPts val="0"/>
              </a:spcBef>
              <a:spcAft>
                <a:spcPts val="0"/>
              </a:spcAft>
              <a:buSzPts val="2700"/>
              <a:buNone/>
              <a:defRPr sz="2700"/>
            </a:lvl6pPr>
            <a:lvl7pPr lvl="6" algn="ctr" rtl="0">
              <a:spcBef>
                <a:spcPts val="0"/>
              </a:spcBef>
              <a:spcAft>
                <a:spcPts val="0"/>
              </a:spcAft>
              <a:buSzPts val="2700"/>
              <a:buNone/>
              <a:defRPr sz="2700"/>
            </a:lvl7pPr>
            <a:lvl8pPr lvl="7" algn="ctr" rtl="0">
              <a:spcBef>
                <a:spcPts val="0"/>
              </a:spcBef>
              <a:spcAft>
                <a:spcPts val="0"/>
              </a:spcAft>
              <a:buSzPts val="2700"/>
              <a:buNone/>
              <a:defRPr sz="2700"/>
            </a:lvl8pPr>
            <a:lvl9pPr lvl="8" algn="ctr" rtl="0">
              <a:spcBef>
                <a:spcPts val="0"/>
              </a:spcBef>
              <a:spcAft>
                <a:spcPts val="0"/>
              </a:spcAft>
              <a:buSzPts val="2700"/>
              <a:buNone/>
              <a:defRPr sz="2700"/>
            </a:lvl9pPr>
          </a:lstStyle>
          <a:p>
            <a:endParaRPr/>
          </a:p>
        </p:txBody>
      </p:sp>
      <p:sp>
        <p:nvSpPr>
          <p:cNvPr id="244" name="Google Shape;244;p16"/>
          <p:cNvSpPr txBox="1">
            <a:spLocks noGrp="1"/>
          </p:cNvSpPr>
          <p:nvPr>
            <p:ph type="subTitle" idx="1"/>
          </p:nvPr>
        </p:nvSpPr>
        <p:spPr>
          <a:xfrm>
            <a:off x="597825" y="3108455"/>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5" name="Google Shape;245;p16"/>
          <p:cNvSpPr txBox="1">
            <a:spLocks noGrp="1"/>
          </p:cNvSpPr>
          <p:nvPr>
            <p:ph type="subTitle" idx="2"/>
          </p:nvPr>
        </p:nvSpPr>
        <p:spPr>
          <a:xfrm>
            <a:off x="33334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sp>
        <p:nvSpPr>
          <p:cNvPr id="246" name="Google Shape;246;p16"/>
          <p:cNvSpPr txBox="1">
            <a:spLocks noGrp="1"/>
          </p:cNvSpPr>
          <p:nvPr>
            <p:ph type="subTitle" idx="3"/>
          </p:nvPr>
        </p:nvSpPr>
        <p:spPr>
          <a:xfrm>
            <a:off x="6069150" y="3108450"/>
            <a:ext cx="2477100" cy="1028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0"/>
              </a:spcBef>
              <a:spcAft>
                <a:spcPts val="0"/>
              </a:spcAft>
              <a:buNone/>
              <a:defRPr sz="1400"/>
            </a:lvl2pPr>
            <a:lvl3pPr lvl="2" rtl="0">
              <a:spcBef>
                <a:spcPts val="0"/>
              </a:spcBef>
              <a:spcAft>
                <a:spcPts val="0"/>
              </a:spcAft>
              <a:buNone/>
              <a:defRPr sz="1400"/>
            </a:lvl3pPr>
            <a:lvl4pPr lvl="3" rtl="0">
              <a:spcBef>
                <a:spcPts val="0"/>
              </a:spcBef>
              <a:spcAft>
                <a:spcPts val="0"/>
              </a:spcAft>
              <a:buNone/>
              <a:defRPr sz="1400"/>
            </a:lvl4pPr>
            <a:lvl5pPr lvl="4" rtl="0">
              <a:spcBef>
                <a:spcPts val="0"/>
              </a:spcBef>
              <a:spcAft>
                <a:spcPts val="0"/>
              </a:spcAft>
              <a:buNone/>
              <a:defRPr sz="1400"/>
            </a:lvl5pPr>
            <a:lvl6pPr lvl="5" rtl="0">
              <a:spcBef>
                <a:spcPts val="0"/>
              </a:spcBef>
              <a:spcAft>
                <a:spcPts val="0"/>
              </a:spcAft>
              <a:buNone/>
              <a:defRPr sz="1400"/>
            </a:lvl6pPr>
            <a:lvl7pPr lvl="6" rtl="0">
              <a:spcBef>
                <a:spcPts val="0"/>
              </a:spcBef>
              <a:spcAft>
                <a:spcPts val="0"/>
              </a:spcAft>
              <a:buNone/>
              <a:defRPr sz="1400"/>
            </a:lvl7pPr>
            <a:lvl8pPr lvl="7" rtl="0">
              <a:spcBef>
                <a:spcPts val="0"/>
              </a:spcBef>
              <a:spcAft>
                <a:spcPts val="0"/>
              </a:spcAft>
              <a:buNone/>
              <a:defRPr sz="1400"/>
            </a:lvl8pPr>
            <a:lvl9pPr lvl="8" rtl="0">
              <a:spcBef>
                <a:spcPts val="0"/>
              </a:spcBef>
              <a:spcAft>
                <a:spcPts val="0"/>
              </a:spcAft>
              <a:buNone/>
              <a:defRPr sz="1400"/>
            </a:lvl9pPr>
          </a:lstStyle>
          <a:p>
            <a:endParaRPr/>
          </a:p>
        </p:txBody>
      </p:sp>
      <p:grpSp>
        <p:nvGrpSpPr>
          <p:cNvPr id="247" name="Google Shape;247;p16"/>
          <p:cNvGrpSpPr/>
          <p:nvPr/>
        </p:nvGrpSpPr>
        <p:grpSpPr>
          <a:xfrm>
            <a:off x="8316942" y="-441266"/>
            <a:ext cx="1717686" cy="1718100"/>
            <a:chOff x="1347125" y="349025"/>
            <a:chExt cx="4978800" cy="4980000"/>
          </a:xfrm>
        </p:grpSpPr>
        <p:sp>
          <p:nvSpPr>
            <p:cNvPr id="248" name="Google Shape;248;p16"/>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6"/>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6"/>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6"/>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6"/>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6"/>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6"/>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6"/>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6"/>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6"/>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6"/>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6"/>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6"/>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6"/>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0" name="Google Shape;270;p16"/>
          <p:cNvSpPr/>
          <p:nvPr/>
        </p:nvSpPr>
        <p:spPr>
          <a:xfrm rot="-6727045">
            <a:off x="-2273384" y="4055761"/>
            <a:ext cx="3172076" cy="4788701"/>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6"/>
          <p:cNvSpPr/>
          <p:nvPr/>
        </p:nvSpPr>
        <p:spPr>
          <a:xfrm>
            <a:off x="1189550" y="4780250"/>
            <a:ext cx="251100" cy="251100"/>
          </a:xfrm>
          <a:prstGeom prst="ellipse">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6"/>
          <p:cNvSpPr txBox="1">
            <a:spLocks noGrp="1"/>
          </p:cNvSpPr>
          <p:nvPr>
            <p:ph type="subTitle" idx="4"/>
          </p:nvPr>
        </p:nvSpPr>
        <p:spPr>
          <a:xfrm>
            <a:off x="6132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3" name="Google Shape;273;p16"/>
          <p:cNvSpPr txBox="1">
            <a:spLocks noGrp="1"/>
          </p:cNvSpPr>
          <p:nvPr>
            <p:ph type="subTitle" idx="5"/>
          </p:nvPr>
        </p:nvSpPr>
        <p:spPr>
          <a:xfrm>
            <a:off x="3348900"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sp>
        <p:nvSpPr>
          <p:cNvPr id="274" name="Google Shape;274;p16"/>
          <p:cNvSpPr txBox="1">
            <a:spLocks noGrp="1"/>
          </p:cNvSpPr>
          <p:nvPr>
            <p:ph type="subTitle" idx="6"/>
          </p:nvPr>
        </p:nvSpPr>
        <p:spPr>
          <a:xfrm>
            <a:off x="6084575" y="2773868"/>
            <a:ext cx="2446200" cy="369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700" b="1">
                <a:latin typeface="Roboto"/>
                <a:ea typeface="Roboto"/>
                <a:cs typeface="Roboto"/>
                <a:sym typeface="Roboto"/>
              </a:defRPr>
            </a:lvl1pPr>
            <a:lvl2pPr lvl="1" rtl="0">
              <a:spcBef>
                <a:spcPts val="0"/>
              </a:spcBef>
              <a:spcAft>
                <a:spcPts val="0"/>
              </a:spcAft>
              <a:buNone/>
              <a:defRPr sz="1700" b="1">
                <a:latin typeface="Roboto"/>
                <a:ea typeface="Roboto"/>
                <a:cs typeface="Roboto"/>
                <a:sym typeface="Roboto"/>
              </a:defRPr>
            </a:lvl2pPr>
            <a:lvl3pPr lvl="2" rtl="0">
              <a:spcBef>
                <a:spcPts val="0"/>
              </a:spcBef>
              <a:spcAft>
                <a:spcPts val="0"/>
              </a:spcAft>
              <a:buNone/>
              <a:defRPr sz="1700" b="1">
                <a:latin typeface="Roboto"/>
                <a:ea typeface="Roboto"/>
                <a:cs typeface="Roboto"/>
                <a:sym typeface="Roboto"/>
              </a:defRPr>
            </a:lvl3pPr>
            <a:lvl4pPr lvl="3" rtl="0">
              <a:spcBef>
                <a:spcPts val="0"/>
              </a:spcBef>
              <a:spcAft>
                <a:spcPts val="0"/>
              </a:spcAft>
              <a:buNone/>
              <a:defRPr sz="1700" b="1">
                <a:latin typeface="Roboto"/>
                <a:ea typeface="Roboto"/>
                <a:cs typeface="Roboto"/>
                <a:sym typeface="Roboto"/>
              </a:defRPr>
            </a:lvl4pPr>
            <a:lvl5pPr lvl="4" rtl="0">
              <a:spcBef>
                <a:spcPts val="0"/>
              </a:spcBef>
              <a:spcAft>
                <a:spcPts val="0"/>
              </a:spcAft>
              <a:buNone/>
              <a:defRPr sz="1700" b="1">
                <a:latin typeface="Roboto"/>
                <a:ea typeface="Roboto"/>
                <a:cs typeface="Roboto"/>
                <a:sym typeface="Roboto"/>
              </a:defRPr>
            </a:lvl5pPr>
            <a:lvl6pPr lvl="5" rtl="0">
              <a:spcBef>
                <a:spcPts val="0"/>
              </a:spcBef>
              <a:spcAft>
                <a:spcPts val="0"/>
              </a:spcAft>
              <a:buNone/>
              <a:defRPr sz="1700" b="1">
                <a:latin typeface="Roboto"/>
                <a:ea typeface="Roboto"/>
                <a:cs typeface="Roboto"/>
                <a:sym typeface="Roboto"/>
              </a:defRPr>
            </a:lvl6pPr>
            <a:lvl7pPr lvl="6" rtl="0">
              <a:spcBef>
                <a:spcPts val="0"/>
              </a:spcBef>
              <a:spcAft>
                <a:spcPts val="0"/>
              </a:spcAft>
              <a:buNone/>
              <a:defRPr sz="1700" b="1">
                <a:latin typeface="Roboto"/>
                <a:ea typeface="Roboto"/>
                <a:cs typeface="Roboto"/>
                <a:sym typeface="Roboto"/>
              </a:defRPr>
            </a:lvl7pPr>
            <a:lvl8pPr lvl="7" rtl="0">
              <a:spcBef>
                <a:spcPts val="0"/>
              </a:spcBef>
              <a:spcAft>
                <a:spcPts val="0"/>
              </a:spcAft>
              <a:buNone/>
              <a:defRPr sz="1700" b="1">
                <a:latin typeface="Roboto"/>
                <a:ea typeface="Roboto"/>
                <a:cs typeface="Roboto"/>
                <a:sym typeface="Roboto"/>
              </a:defRPr>
            </a:lvl8pPr>
            <a:lvl9pPr lvl="8" rtl="0">
              <a:spcBef>
                <a:spcPts val="0"/>
              </a:spcBef>
              <a:spcAft>
                <a:spcPts val="0"/>
              </a:spcAft>
              <a:buNone/>
              <a:defRPr sz="1700" b="1">
                <a:latin typeface="Roboto"/>
                <a:ea typeface="Roboto"/>
                <a:cs typeface="Roboto"/>
                <a:sym typeface="Roboto"/>
              </a:defRPr>
            </a:lvl9pPr>
          </a:lstStyle>
          <a:p>
            <a:endParaRPr/>
          </a:p>
        </p:txBody>
      </p:sp>
      <p:pic>
        <p:nvPicPr>
          <p:cNvPr id="34" name="Imagem 8">
            <a:extLst>
              <a:ext uri="{FF2B5EF4-FFF2-40B4-BE49-F238E27FC236}">
                <a16:creationId xmlns:a16="http://schemas.microsoft.com/office/drawing/2014/main" id="{288559D6-A3FC-4047-82D7-7933D76D222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99371" y="188151"/>
            <a:ext cx="1804088" cy="451696"/>
          </a:xfrm>
          <a:prstGeom prst="rect">
            <a:avLst/>
          </a:prstGeom>
        </p:spPr>
      </p:pic>
      <p:pic>
        <p:nvPicPr>
          <p:cNvPr id="35" name="Imagem 7">
            <a:extLst>
              <a:ext uri="{FF2B5EF4-FFF2-40B4-BE49-F238E27FC236}">
                <a16:creationId xmlns:a16="http://schemas.microsoft.com/office/drawing/2014/main" id="{256945BD-7128-46ED-803F-8E4BDDCB13B0}"/>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3875" y="4079296"/>
            <a:ext cx="1702325" cy="12799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0F7ED"/>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1pPr>
            <a:lvl2pPr lvl="1">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2pPr>
            <a:lvl3pPr lvl="2">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3pPr>
            <a:lvl4pPr lvl="3">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4pPr>
            <a:lvl5pPr lvl="4">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5pPr>
            <a:lvl6pPr lvl="5">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6pPr>
            <a:lvl7pPr lvl="6">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7pPr>
            <a:lvl8pPr lvl="7">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8pPr>
            <a:lvl9pPr lvl="8">
              <a:spcBef>
                <a:spcPts val="0"/>
              </a:spcBef>
              <a:spcAft>
                <a:spcPts val="0"/>
              </a:spcAft>
              <a:buClr>
                <a:schemeClr val="dk2"/>
              </a:buClr>
              <a:buSzPts val="2700"/>
              <a:buFont typeface="Roboto"/>
              <a:buNone/>
              <a:defRPr sz="2700" b="1">
                <a:solidFill>
                  <a:schemeClr val="dk2"/>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1pPr>
            <a:lvl2pPr marL="914400" lvl="1"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2pPr>
            <a:lvl3pPr marL="1371600" lvl="2"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3pPr>
            <a:lvl4pPr marL="1828800" lvl="3"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4pPr>
            <a:lvl5pPr marL="2286000" lvl="4"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5pPr>
            <a:lvl6pPr marL="2743200" lvl="5"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6pPr>
            <a:lvl7pPr marL="3200400" lvl="6"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7pPr>
            <a:lvl8pPr marL="3657600" lvl="7"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8pPr>
            <a:lvl9pPr marL="4114800" lvl="8" indent="-304800">
              <a:lnSpc>
                <a:spcPct val="100000"/>
              </a:lnSpc>
              <a:spcBef>
                <a:spcPts val="0"/>
              </a:spcBef>
              <a:spcAft>
                <a:spcPts val="0"/>
              </a:spcAft>
              <a:buClr>
                <a:schemeClr val="dk2"/>
              </a:buClr>
              <a:buSzPts val="1200"/>
              <a:buFont typeface="Muli"/>
              <a:buChar char="■"/>
              <a:defRPr sz="12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5" r:id="rId5"/>
    <p:sldLayoutId id="2147483659" r:id="rId6"/>
    <p:sldLayoutId id="2147483660" r:id="rId7"/>
    <p:sldLayoutId id="2147483661" r:id="rId8"/>
    <p:sldLayoutId id="2147483662" r:id="rId9"/>
    <p:sldLayoutId id="2147483663" r:id="rId10"/>
    <p:sldLayoutId id="2147483691" r:id="rId11"/>
    <p:sldLayoutId id="2147483665" r:id="rId12"/>
    <p:sldLayoutId id="2147483689" r:id="rId13"/>
    <p:sldLayoutId id="2147483690" r:id="rId14"/>
    <p:sldLayoutId id="2147483688" r:id="rId15"/>
    <p:sldLayoutId id="2147483666" r:id="rId16"/>
    <p:sldLayoutId id="2147483668" r:id="rId17"/>
    <p:sldLayoutId id="2147483669" r:id="rId18"/>
    <p:sldLayoutId id="2147483687" r:id="rId19"/>
    <p:sldLayoutId id="2147483679" r:id="rId20"/>
    <p:sldLayoutId id="2147483682" r:id="rId21"/>
    <p:sldLayoutId id="2147483683"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comments" Target="../comments/comment2.xm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image" Target="../media/image28.jpeg"/><Relationship Id="rId5" Type="http://schemas.openxmlformats.org/officeDocument/2006/relationships/image" Target="../media/image27.tiff"/><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comments" Target="../comments/comment3.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31.tiff"/><Relationship Id="rId4" Type="http://schemas.openxmlformats.org/officeDocument/2006/relationships/image" Target="../media/image30.tiff"/></Relationships>
</file>

<file path=ppt/slides/_rels/slide3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33.gif"/></Relationships>
</file>

<file path=ppt/slides/_rels/slide3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41"/>
          <p:cNvSpPr txBox="1">
            <a:spLocks noGrp="1"/>
          </p:cNvSpPr>
          <p:nvPr>
            <p:ph type="ctrTitle"/>
          </p:nvPr>
        </p:nvSpPr>
        <p:spPr>
          <a:xfrm>
            <a:off x="3782929" y="2191025"/>
            <a:ext cx="5395902" cy="70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t>Material Extrusion</a:t>
            </a:r>
            <a:endParaRPr/>
          </a:p>
        </p:txBody>
      </p:sp>
      <p:sp>
        <p:nvSpPr>
          <p:cNvPr id="861" name="Google Shape;861;p41"/>
          <p:cNvSpPr txBox="1">
            <a:spLocks noGrp="1"/>
          </p:cNvSpPr>
          <p:nvPr>
            <p:ph type="subTitle" idx="1"/>
          </p:nvPr>
        </p:nvSpPr>
        <p:spPr>
          <a:xfrm>
            <a:off x="4091940" y="2894824"/>
            <a:ext cx="4380410" cy="785635"/>
          </a:xfrm>
          <a:prstGeom prst="rect">
            <a:avLst/>
          </a:prstGeom>
        </p:spPr>
        <p:txBody>
          <a:bodyPr spcFirstLastPara="1" wrap="square" lIns="91425" tIns="91425" rIns="91425" bIns="91425" anchor="t" anchorCtr="0">
            <a:noAutofit/>
          </a:bodyPr>
          <a:lstStyle/>
          <a:p>
            <a:pPr marL="0" lvl="0" indent="0">
              <a:buClr>
                <a:schemeClr val="dk1"/>
              </a:buClr>
              <a:buSzPts val="1100"/>
            </a:pPr>
            <a:r>
              <a:rPr lang="el-GR" dirty="0"/>
              <a:t>Ενότητα </a:t>
            </a:r>
            <a:r>
              <a:rPr lang="en" dirty="0"/>
              <a:t>2: </a:t>
            </a:r>
            <a:r>
              <a:rPr lang="el-GR" b="1" dirty="0"/>
              <a:t>Εισαγωγή στο Σχεδιασμό με Υπολογιστή (</a:t>
            </a:r>
            <a:r>
              <a:rPr lang="en-US" b="1" dirty="0"/>
              <a:t>Computer Aided Design – CAD)</a:t>
            </a:r>
            <a:endParaRPr dirty="0"/>
          </a:p>
        </p:txBody>
      </p:sp>
      <p:grpSp>
        <p:nvGrpSpPr>
          <p:cNvPr id="862" name="Google Shape;862;p41"/>
          <p:cNvGrpSpPr/>
          <p:nvPr/>
        </p:nvGrpSpPr>
        <p:grpSpPr>
          <a:xfrm>
            <a:off x="-397344" y="-351625"/>
            <a:ext cx="1717686" cy="1718100"/>
            <a:chOff x="1347125" y="349025"/>
            <a:chExt cx="4978800" cy="4980000"/>
          </a:xfrm>
        </p:grpSpPr>
        <p:sp>
          <p:nvSpPr>
            <p:cNvPr id="863" name="Google Shape;863;p41"/>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1"/>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5" name="Google Shape;885;p41"/>
          <p:cNvSpPr/>
          <p:nvPr/>
        </p:nvSpPr>
        <p:spPr>
          <a:xfrm>
            <a:off x="3997846" y="394973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963324" y="719560"/>
            <a:ext cx="334800" cy="334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rot="9266724">
            <a:off x="4767268" y="3991594"/>
            <a:ext cx="251060" cy="25106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1"/>
          <p:cNvSpPr/>
          <p:nvPr/>
        </p:nvSpPr>
        <p:spPr>
          <a:xfrm>
            <a:off x="2296276" y="1380494"/>
            <a:ext cx="967316" cy="300178"/>
          </a:xfrm>
          <a:custGeom>
            <a:avLst/>
            <a:gdLst/>
            <a:ahLst/>
            <a:cxnLst/>
            <a:rect l="l" t="t" r="r" b="b"/>
            <a:pathLst>
              <a:path w="23136" h="7180" extrusionOk="0">
                <a:moveTo>
                  <a:pt x="17483" y="1"/>
                </a:moveTo>
                <a:cubicBezTo>
                  <a:pt x="17245" y="1"/>
                  <a:pt x="17030" y="96"/>
                  <a:pt x="16887" y="239"/>
                </a:cubicBezTo>
                <a:lnTo>
                  <a:pt x="11950" y="5343"/>
                </a:lnTo>
                <a:cubicBezTo>
                  <a:pt x="11801" y="5505"/>
                  <a:pt x="11600" y="5582"/>
                  <a:pt x="11395" y="5582"/>
                </a:cubicBezTo>
                <a:cubicBezTo>
                  <a:pt x="11206" y="5582"/>
                  <a:pt x="11013" y="5517"/>
                  <a:pt x="10853" y="5391"/>
                </a:cubicBezTo>
                <a:lnTo>
                  <a:pt x="7037" y="2028"/>
                </a:lnTo>
                <a:cubicBezTo>
                  <a:pt x="6846" y="1861"/>
                  <a:pt x="6607" y="1778"/>
                  <a:pt x="6369" y="1778"/>
                </a:cubicBezTo>
                <a:cubicBezTo>
                  <a:pt x="6130" y="1778"/>
                  <a:pt x="5892" y="1861"/>
                  <a:pt x="5701" y="2028"/>
                </a:cubicBezTo>
                <a:lnTo>
                  <a:pt x="72" y="6917"/>
                </a:lnTo>
                <a:cubicBezTo>
                  <a:pt x="1" y="6965"/>
                  <a:pt x="1" y="7060"/>
                  <a:pt x="72" y="7132"/>
                </a:cubicBezTo>
                <a:cubicBezTo>
                  <a:pt x="96" y="7156"/>
                  <a:pt x="144" y="7180"/>
                  <a:pt x="192" y="7180"/>
                </a:cubicBezTo>
                <a:cubicBezTo>
                  <a:pt x="239" y="7180"/>
                  <a:pt x="263" y="7180"/>
                  <a:pt x="263" y="7156"/>
                </a:cubicBezTo>
                <a:lnTo>
                  <a:pt x="5916" y="2266"/>
                </a:lnTo>
                <a:cubicBezTo>
                  <a:pt x="6047" y="2147"/>
                  <a:pt x="6214" y="2088"/>
                  <a:pt x="6384" y="2088"/>
                </a:cubicBezTo>
                <a:cubicBezTo>
                  <a:pt x="6554" y="2088"/>
                  <a:pt x="6727" y="2147"/>
                  <a:pt x="6870" y="2266"/>
                </a:cubicBezTo>
                <a:lnTo>
                  <a:pt x="10686" y="5629"/>
                </a:lnTo>
                <a:cubicBezTo>
                  <a:pt x="10891" y="5812"/>
                  <a:pt x="11150" y="5901"/>
                  <a:pt x="11409" y="5901"/>
                </a:cubicBezTo>
                <a:cubicBezTo>
                  <a:pt x="11693" y="5901"/>
                  <a:pt x="11977" y="5794"/>
                  <a:pt x="12188" y="5582"/>
                </a:cubicBezTo>
                <a:lnTo>
                  <a:pt x="17125" y="478"/>
                </a:lnTo>
                <a:cubicBezTo>
                  <a:pt x="17197" y="382"/>
                  <a:pt x="17364" y="335"/>
                  <a:pt x="17483" y="335"/>
                </a:cubicBezTo>
                <a:cubicBezTo>
                  <a:pt x="17626" y="335"/>
                  <a:pt x="17746" y="382"/>
                  <a:pt x="17841" y="478"/>
                </a:cubicBezTo>
                <a:lnTo>
                  <a:pt x="22873" y="6011"/>
                </a:lnTo>
                <a:cubicBezTo>
                  <a:pt x="22897" y="6047"/>
                  <a:pt x="22933" y="6065"/>
                  <a:pt x="22969" y="6065"/>
                </a:cubicBezTo>
                <a:cubicBezTo>
                  <a:pt x="23005" y="6065"/>
                  <a:pt x="23040" y="6047"/>
                  <a:pt x="23064" y="6011"/>
                </a:cubicBezTo>
                <a:cubicBezTo>
                  <a:pt x="23136" y="5963"/>
                  <a:pt x="23136" y="5868"/>
                  <a:pt x="23064" y="5820"/>
                </a:cubicBezTo>
                <a:lnTo>
                  <a:pt x="18032" y="263"/>
                </a:lnTo>
                <a:cubicBezTo>
                  <a:pt x="17889" y="96"/>
                  <a:pt x="17674" y="1"/>
                  <a:pt x="17483" y="1"/>
                </a:cubicBezTo>
                <a:close/>
              </a:path>
            </a:pathLst>
          </a:custGeom>
          <a:solidFill>
            <a:srgbClr val="FFFFFF"/>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1"/>
          <p:cNvSpPr/>
          <p:nvPr/>
        </p:nvSpPr>
        <p:spPr>
          <a:xfrm>
            <a:off x="3262539" y="3982956"/>
            <a:ext cx="111758" cy="111710"/>
          </a:xfrm>
          <a:custGeom>
            <a:avLst/>
            <a:gdLst/>
            <a:ahLst/>
            <a:cxnLst/>
            <a:rect l="l" t="t" r="r" b="b"/>
            <a:pathLst>
              <a:path w="2673" h="2672" extrusionOk="0">
                <a:moveTo>
                  <a:pt x="1337" y="287"/>
                </a:moveTo>
                <a:cubicBezTo>
                  <a:pt x="1933" y="287"/>
                  <a:pt x="2386" y="764"/>
                  <a:pt x="2386" y="1336"/>
                </a:cubicBezTo>
                <a:cubicBezTo>
                  <a:pt x="2386" y="1908"/>
                  <a:pt x="1909" y="2385"/>
                  <a:pt x="1337" y="2385"/>
                </a:cubicBezTo>
                <a:cubicBezTo>
                  <a:pt x="764" y="2385"/>
                  <a:pt x="287" y="1908"/>
                  <a:pt x="287" y="1336"/>
                </a:cubicBezTo>
                <a:cubicBezTo>
                  <a:pt x="287" y="764"/>
                  <a:pt x="764" y="287"/>
                  <a:pt x="1337" y="287"/>
                </a:cubicBezTo>
                <a:close/>
                <a:moveTo>
                  <a:pt x="1337" y="0"/>
                </a:moveTo>
                <a:cubicBezTo>
                  <a:pt x="597" y="0"/>
                  <a:pt x="1" y="597"/>
                  <a:pt x="1" y="1336"/>
                </a:cubicBezTo>
                <a:cubicBezTo>
                  <a:pt x="1" y="2075"/>
                  <a:pt x="597" y="2672"/>
                  <a:pt x="1337" y="2672"/>
                </a:cubicBezTo>
                <a:cubicBezTo>
                  <a:pt x="2076" y="2672"/>
                  <a:pt x="2672" y="2075"/>
                  <a:pt x="2672" y="1336"/>
                </a:cubicBezTo>
                <a:cubicBezTo>
                  <a:pt x="2672" y="597"/>
                  <a:pt x="2076" y="0"/>
                  <a:pt x="1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Imagen 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882" y="1622705"/>
            <a:ext cx="3684673" cy="229213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3515713" y="225657"/>
            <a:ext cx="4018046"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l-GR" dirty="0"/>
              <a:t>Τρισδιάστατο (3</a:t>
            </a:r>
            <a:r>
              <a:rPr lang="en-US" dirty="0"/>
              <a:t>D) CAD</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4789270" y="1188036"/>
            <a:ext cx="3897530" cy="2754493"/>
          </a:xfrm>
          <a:prstGeom prst="rect">
            <a:avLst/>
          </a:prstGeom>
        </p:spPr>
        <p:txBody>
          <a:bodyPr spcFirstLastPara="1" wrap="square" lIns="91425" tIns="91425" rIns="91425" bIns="91425" anchor="t" anchorCtr="0">
            <a:noAutofit/>
          </a:bodyPr>
          <a:lstStyle/>
          <a:p>
            <a:pPr lvl="0" indent="-317500">
              <a:buSzPts val="1400"/>
              <a:buFont typeface="Muli"/>
              <a:buChar char="●"/>
            </a:pPr>
            <a:r>
              <a:rPr lang="el-GR" dirty="0"/>
              <a:t>Το 3D CAD χρησιμοποιείται για την ψηφιακή αναπαράσταση ενός αντικειμένου σε τρεις διαστάσεις. </a:t>
            </a:r>
          </a:p>
          <a:p>
            <a:pPr lvl="0" indent="-317500">
              <a:buSzPts val="1400"/>
              <a:buFont typeface="Muli"/>
              <a:buChar char="●"/>
            </a:pPr>
            <a:r>
              <a:rPr lang="el-GR" dirty="0"/>
              <a:t>Τα τρισδιάστατα μοντέλα μπορούν να </a:t>
            </a:r>
            <a:r>
              <a:rPr lang="el-GR" dirty="0" err="1"/>
              <a:t>περιστραφούν</a:t>
            </a:r>
            <a:r>
              <a:rPr lang="el-GR" dirty="0"/>
              <a:t> ως προς οποιαδήποτε άξονα - Χ, Υ ή Ζ και να προβληθούν από οποιαδήποτε γωνία.</a:t>
            </a:r>
            <a:endParaRPr lang="en-US" dirty="0"/>
          </a:p>
          <a:p>
            <a:pPr lvl="0" indent="-317500">
              <a:buSzPts val="1400"/>
              <a:buFont typeface="Muli"/>
              <a:buChar char="●"/>
            </a:pPr>
            <a:r>
              <a:rPr lang="el-GR" dirty="0"/>
              <a:t>Ένα μοντέλο CAD μπορεί να εμπεριέχει επιπλέον δεδομένα όπως ιδιότητες υλικών, διαστάσεις, ανοχές και  λοιπές πληροφορίες σχετικά με τη διαδικασία κατασκευής. </a:t>
            </a:r>
            <a:endParaRPr lang="en-GB" dirty="0"/>
          </a:p>
        </p:txBody>
      </p:sp>
      <p:pic>
        <p:nvPicPr>
          <p:cNvPr id="55" name="Picture 54">
            <a:extLst>
              <a:ext uri="{FF2B5EF4-FFF2-40B4-BE49-F238E27FC236}">
                <a16:creationId xmlns:a16="http://schemas.microsoft.com/office/drawing/2014/main" id="{B2280D8D-A5BD-6E42-95E0-7530828FDD0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9225" y="1261686"/>
            <a:ext cx="3725507" cy="2095598"/>
          </a:xfrm>
          <a:prstGeom prst="roundRect">
            <a:avLst/>
          </a:prstGeom>
          <a:ln w="19050">
            <a:solidFill>
              <a:srgbClr val="3A889B"/>
            </a:solidFill>
          </a:ln>
        </p:spPr>
      </p:pic>
    </p:spTree>
    <p:extLst>
      <p:ext uri="{BB962C8B-B14F-4D97-AF65-F5344CB8AC3E}">
        <p14:creationId xmlns:p14="http://schemas.microsoft.com/office/powerpoint/2010/main" val="392548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4915837" y="1311449"/>
            <a:ext cx="3720899" cy="3690750"/>
          </a:xfrm>
          <a:prstGeom prst="rect">
            <a:avLst/>
          </a:prstGeom>
        </p:spPr>
        <p:txBody>
          <a:bodyPr spcFirstLastPara="1" wrap="square" lIns="91425" tIns="91425" rIns="91425" bIns="91425" anchor="t" anchorCtr="0">
            <a:noAutofit/>
          </a:bodyPr>
          <a:lstStyle/>
          <a:p>
            <a:pPr lvl="0" indent="-317500">
              <a:buSzPts val="1400"/>
              <a:buFont typeface="Muli"/>
              <a:buChar char="●"/>
            </a:pPr>
            <a:r>
              <a:rPr lang="el-GR" dirty="0"/>
              <a:t>Η μοντελοποίηση μέσω CAD αποτελεί σημαντικό μέρος της διαδικασίας σχεδιασμού.</a:t>
            </a:r>
          </a:p>
          <a:p>
            <a:pPr lvl="0" indent="-317500">
              <a:buSzPts val="1400"/>
              <a:buFont typeface="Muli"/>
              <a:buChar char="●"/>
            </a:pPr>
            <a:endParaRPr lang="en-GB" dirty="0"/>
          </a:p>
          <a:p>
            <a:pPr lvl="0" indent="-317500">
              <a:buSzPts val="1400"/>
              <a:buFont typeface="Muli"/>
              <a:buChar char="●"/>
            </a:pPr>
            <a:r>
              <a:rPr lang="el-GR" dirty="0"/>
              <a:t>Επιτρέπει την ανάπτυξη, την τροποποίηση και τη βελτιστοποίηση της διαδικασίας σχεδιασμού, στον εικονικό χώρο ενός υπολογιστή, χωρίς τη σπατάλη φυσικών πόρων.</a:t>
            </a:r>
          </a:p>
          <a:p>
            <a:pPr lvl="0" indent="-317500">
              <a:buSzPts val="1400"/>
              <a:buFont typeface="Muli"/>
              <a:buChar char="●"/>
            </a:pPr>
            <a:endParaRPr lang="en-GB" dirty="0"/>
          </a:p>
          <a:p>
            <a:pPr lvl="0" indent="-317500">
              <a:buSzPts val="1400"/>
              <a:buFont typeface="Muli"/>
              <a:buChar char="●"/>
            </a:pPr>
            <a:r>
              <a:rPr lang="el-GR" dirty="0"/>
              <a:t>Το εξαγόμενο αποτέλεσμα του </a:t>
            </a:r>
            <a:r>
              <a:rPr lang="en-GB" dirty="0"/>
              <a:t>CAD </a:t>
            </a:r>
            <a:r>
              <a:rPr lang="el-GR" dirty="0"/>
              <a:t>είναι ένα ψηφιακού αρχείο.</a:t>
            </a:r>
            <a:endParaRPr lang="en-GB" dirty="0"/>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6717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700" y="1266968"/>
            <a:ext cx="3348300" cy="958037"/>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Μια σύντομη περιγραφή της ιστορίας του</a:t>
            </a:r>
            <a:r>
              <a:rPr lang="en-US" dirty="0"/>
              <a:t> CAD</a:t>
            </a:r>
            <a:endParaRPr dirty="0"/>
          </a:p>
        </p:txBody>
      </p:sp>
      <p:sp>
        <p:nvSpPr>
          <p:cNvPr id="3667" name="Google Shape;3667;p62"/>
          <p:cNvSpPr txBox="1">
            <a:spLocks noGrp="1"/>
          </p:cNvSpPr>
          <p:nvPr>
            <p:ph type="subTitle" idx="1"/>
          </p:nvPr>
        </p:nvSpPr>
        <p:spPr>
          <a:xfrm>
            <a:off x="5075699" y="2225004"/>
            <a:ext cx="3155519" cy="1457356"/>
          </a:xfrm>
          <a:prstGeom prst="rect">
            <a:avLst/>
          </a:prstGeom>
        </p:spPr>
        <p:txBody>
          <a:bodyPr spcFirstLastPara="1" wrap="square" lIns="91425" tIns="91425" rIns="91425" bIns="91425" anchor="t" anchorCtr="0">
            <a:noAutofit/>
          </a:bodyPr>
          <a:lstStyle/>
          <a:p>
            <a:pPr marL="0" lvl="0" indent="0"/>
            <a:r>
              <a:rPr lang="el-GR" dirty="0"/>
              <a:t>Αυτό το σύντομο βίντεο  παρουσιάζει μια ανασκόπηση της ιστορίας του CAD, από</a:t>
            </a:r>
            <a:r>
              <a:rPr lang="en-US" dirty="0"/>
              <a:t> </a:t>
            </a:r>
            <a:r>
              <a:rPr lang="el-GR" dirty="0"/>
              <a:t>τα κατασκευαστικά σχέδια στο χέρι μέχρι την εξέλιξη των συστημάτων </a:t>
            </a:r>
            <a:r>
              <a:rPr lang="en-US" dirty="0"/>
              <a:t>CAD </a:t>
            </a:r>
            <a:r>
              <a:rPr lang="el-GR" dirty="0"/>
              <a:t>στους οικιακούς υπολογιστές του σήμερα.</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A Walk Through the History of CAD.mp4" descr="A Walk Through the History of CAD.mp4">
            <a:hlinkClick r:id="" action="ppaction://media"/>
            <a:extLst>
              <a:ext uri="{FF2B5EF4-FFF2-40B4-BE49-F238E27FC236}">
                <a16:creationId xmlns:a16="http://schemas.microsoft.com/office/drawing/2014/main" id="{0CEEE3B5-D73F-DF41-ACF1-D9CA09A39D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365" y="1187914"/>
            <a:ext cx="4577325" cy="2574746"/>
          </a:xfrm>
          <a:prstGeom prst="rect">
            <a:avLst/>
          </a:prstGeom>
        </p:spPr>
      </p:pic>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1301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8"/>
        <p:cNvGrpSpPr/>
        <p:nvPr/>
      </p:nvGrpSpPr>
      <p:grpSpPr>
        <a:xfrm>
          <a:off x="0" y="0"/>
          <a:ext cx="0" cy="0"/>
          <a:chOff x="0" y="0"/>
          <a:chExt cx="0" cy="0"/>
        </a:xfrm>
      </p:grpSpPr>
      <p:pic>
        <p:nvPicPr>
          <p:cNvPr id="18" name="Picture 17" descr="Timeline&#10;&#10;Description automatically generated">
            <a:extLst>
              <a:ext uri="{FF2B5EF4-FFF2-40B4-BE49-F238E27FC236}">
                <a16:creationId xmlns:a16="http://schemas.microsoft.com/office/drawing/2014/main" id="{F0F38898-1677-494C-83C8-1A12BA3C336E}"/>
              </a:ext>
            </a:extLst>
          </p:cNvPr>
          <p:cNvPicPr>
            <a:picLocks noChangeAspect="1"/>
          </p:cNvPicPr>
          <p:nvPr/>
        </p:nvPicPr>
        <p:blipFill>
          <a:blip r:embed="rId3"/>
          <a:stretch>
            <a:fillRect/>
          </a:stretch>
        </p:blipFill>
        <p:spPr>
          <a:xfrm>
            <a:off x="0" y="605535"/>
            <a:ext cx="9144000" cy="4537965"/>
          </a:xfrm>
          <a:prstGeom prst="rect">
            <a:avLst/>
          </a:prstGeom>
          <a:ln w="19050">
            <a:solidFill>
              <a:schemeClr val="accent1"/>
            </a:solidFill>
          </a:ln>
        </p:spPr>
      </p:pic>
    </p:spTree>
    <p:extLst>
      <p:ext uri="{BB962C8B-B14F-4D97-AF65-F5344CB8AC3E}">
        <p14:creationId xmlns:p14="http://schemas.microsoft.com/office/powerpoint/2010/main" val="279288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32" name="Google Shape;1167;p50"/>
          <p:cNvSpPr txBox="1">
            <a:spLocks/>
          </p:cNvSpPr>
          <p:nvPr/>
        </p:nvSpPr>
        <p:spPr>
          <a:xfrm>
            <a:off x="5075700" y="1984951"/>
            <a:ext cx="3348210" cy="29756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l-GR" dirty="0"/>
              <a:t>Το CAD χρησιμοποιείται από μηχανικούς, αρχιτέκτονες, σχεδιαστές και καλλιτέχνες</a:t>
            </a:r>
            <a:r>
              <a:rPr lang="en-US" dirty="0"/>
              <a:t> </a:t>
            </a:r>
            <a:r>
              <a:rPr lang="el-GR" dirty="0"/>
              <a:t>για:</a:t>
            </a:r>
            <a:endParaRPr lang="en-US" dirty="0"/>
          </a:p>
          <a:p>
            <a:pPr marL="0" indent="0" algn="just"/>
            <a:endParaRPr lang="en-US" dirty="0"/>
          </a:p>
          <a:p>
            <a:pPr lvl="0" indent="-317500" algn="just">
              <a:buSzPts val="1400"/>
              <a:buFont typeface="Muli"/>
              <a:buChar char="●"/>
            </a:pPr>
            <a:r>
              <a:rPr lang="el-GR" dirty="0"/>
              <a:t>Για την παραγωγή λεπτομερών ή τεχνικών σχεδίων προϊόντων </a:t>
            </a:r>
          </a:p>
          <a:p>
            <a:pPr lvl="0" indent="-317500" algn="just">
              <a:buSzPts val="1400"/>
              <a:buFont typeface="Muli"/>
              <a:buChar char="●"/>
            </a:pPr>
            <a:r>
              <a:rPr lang="el-GR" dirty="0"/>
              <a:t>Για τη δημιουργία κάθε τύπου καλλιτεχνικών σχεδίων, όπως γλυπτά ή άλλα τρισδιάστατα μοντέλα </a:t>
            </a:r>
            <a:endParaRPr lang="en-US" dirty="0"/>
          </a:p>
        </p:txBody>
      </p:sp>
      <p:sp>
        <p:nvSpPr>
          <p:cNvPr id="1166" name="Google Shape;1166;p50"/>
          <p:cNvSpPr txBox="1">
            <a:spLocks noGrp="1"/>
          </p:cNvSpPr>
          <p:nvPr>
            <p:ph type="title"/>
          </p:nvPr>
        </p:nvSpPr>
        <p:spPr>
          <a:xfrm>
            <a:off x="4630151" y="1211551"/>
            <a:ext cx="4215541" cy="77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Ποιος χρησιμοποιεί </a:t>
            </a:r>
            <a:r>
              <a:rPr lang="en-US" dirty="0"/>
              <a:t>CAD;</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4210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564;p58">
            <a:extLst>
              <a:ext uri="{FF2B5EF4-FFF2-40B4-BE49-F238E27FC236}">
                <a16:creationId xmlns:a16="http://schemas.microsoft.com/office/drawing/2014/main" id="{02756722-E26D-D643-988E-4BCD702D54A1}"/>
              </a:ext>
            </a:extLst>
          </p:cNvPr>
          <p:cNvSpPr txBox="1">
            <a:spLocks/>
          </p:cNvSpPr>
          <p:nvPr/>
        </p:nvSpPr>
        <p:spPr>
          <a:xfrm>
            <a:off x="1074150" y="384048"/>
            <a:ext cx="6995700" cy="855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BBC1"/>
              </a:buClr>
              <a:buSzPts val="2700"/>
              <a:buFont typeface="Roboto"/>
              <a:buNone/>
              <a:defRPr sz="2700" b="1" i="0" u="none" strike="noStrike" cap="none">
                <a:solidFill>
                  <a:schemeClr val="accent5"/>
                </a:solidFill>
                <a:latin typeface="Roboto" panose="02000000000000000000" pitchFamily="2" charset="0"/>
                <a:ea typeface="Roboto" panose="02000000000000000000" pitchFamily="2" charset="0"/>
                <a:cs typeface="Roboto" panose="02000000000000000000" pitchFamily="2" charset="0"/>
                <a:sym typeface="Helvetica Neue"/>
              </a:defRPr>
            </a:lvl1pPr>
            <a:lvl2pPr marR="0" lvl="1"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2pPr>
            <a:lvl3pPr marR="0" lvl="2"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3pPr>
            <a:lvl4pPr marR="0" lvl="3"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4pPr>
            <a:lvl5pPr marR="0" lvl="4"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5pPr>
            <a:lvl6pPr marR="0" lvl="5"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6pPr>
            <a:lvl7pPr marR="0" lvl="6"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7pPr>
            <a:lvl8pPr marR="0" lvl="7"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8pPr>
            <a:lvl9pPr marR="0" lvl="8" algn="ctr" rtl="0">
              <a:lnSpc>
                <a:spcPct val="100000"/>
              </a:lnSpc>
              <a:spcBef>
                <a:spcPts val="0"/>
              </a:spcBef>
              <a:spcAft>
                <a:spcPts val="0"/>
              </a:spcAft>
              <a:buClr>
                <a:schemeClr val="dk2"/>
              </a:buClr>
              <a:buSzPts val="1400"/>
              <a:buFont typeface="Roboto"/>
              <a:buNone/>
              <a:defRPr sz="1400" b="1" i="0" u="none" strike="noStrike" cap="none">
                <a:solidFill>
                  <a:schemeClr val="dk2"/>
                </a:solidFill>
                <a:latin typeface="Roboto"/>
                <a:ea typeface="Roboto"/>
                <a:cs typeface="Roboto"/>
                <a:sym typeface="Roboto"/>
              </a:defRPr>
            </a:lvl9pPr>
          </a:lstStyle>
          <a:p>
            <a:r>
              <a:rPr lang="el-GR" dirty="0"/>
              <a:t>Εφαρμογές του </a:t>
            </a:r>
            <a:r>
              <a:rPr lang="en-GB" dirty="0"/>
              <a:t>CAD</a:t>
            </a:r>
          </a:p>
        </p:txBody>
      </p:sp>
      <p:sp>
        <p:nvSpPr>
          <p:cNvPr id="17" name="TextBox 16">
            <a:extLst>
              <a:ext uri="{FF2B5EF4-FFF2-40B4-BE49-F238E27FC236}">
                <a16:creationId xmlns:a16="http://schemas.microsoft.com/office/drawing/2014/main" id="{831B6BA1-CD4C-4644-B40C-296EEABC664A}"/>
              </a:ext>
            </a:extLst>
          </p:cNvPr>
          <p:cNvSpPr txBox="1"/>
          <p:nvPr/>
        </p:nvSpPr>
        <p:spPr>
          <a:xfrm>
            <a:off x="953274" y="883836"/>
            <a:ext cx="7116575" cy="815608"/>
          </a:xfrm>
          <a:prstGeom prst="rect">
            <a:avLst/>
          </a:prstGeom>
          <a:noFill/>
        </p:spPr>
        <p:txBody>
          <a:bodyPr wrap="square">
            <a:spAutoFit/>
          </a:bodyPr>
          <a:lstStyle/>
          <a:p>
            <a:r>
              <a:rPr lang="el-GR" dirty="0">
                <a:solidFill>
                  <a:srgbClr val="343433"/>
                </a:solidFill>
                <a:latin typeface="Muli" panose="02000503000000000000" pitchFamily="2" charset="77"/>
              </a:rPr>
              <a:t>Σχεδόν τα πάντα γύρω μας σήμερα έχουν κατασκευαστεί με CAD. Υπάρχει μια πληθώρα διαφορετικών λογισμικών CAD για σχεδόν κάθε επαγγελματικό τομέα και πιθανή εφαρμογή. Παρακάτω θα δούμε παραδείγματα στον τομέα της </a:t>
            </a:r>
            <a:r>
              <a:rPr lang="el-GR" b="1" dirty="0">
                <a:solidFill>
                  <a:srgbClr val="343433"/>
                </a:solidFill>
                <a:latin typeface="Muli" panose="02000503000000000000" pitchFamily="2" charset="77"/>
              </a:rPr>
              <a:t>Μηχανικής.</a:t>
            </a:r>
            <a:endParaRPr lang="en-GB" sz="500" b="1" dirty="0">
              <a:solidFill>
                <a:srgbClr val="343433"/>
              </a:solidFill>
              <a:latin typeface="Muli" panose="02000503000000000000" pitchFamily="2" charset="77"/>
            </a:endParaRPr>
          </a:p>
          <a:p>
            <a:endParaRPr lang="en-GB" sz="500" dirty="0">
              <a:solidFill>
                <a:srgbClr val="343433"/>
              </a:solidFill>
              <a:latin typeface="Muli" panose="02000503000000000000" pitchFamily="2" charset="77"/>
            </a:endParaRPr>
          </a:p>
        </p:txBody>
      </p:sp>
      <p:sp>
        <p:nvSpPr>
          <p:cNvPr id="18" name="Google Shape;3665;p62">
            <a:extLst>
              <a:ext uri="{FF2B5EF4-FFF2-40B4-BE49-F238E27FC236}">
                <a16:creationId xmlns:a16="http://schemas.microsoft.com/office/drawing/2014/main" id="{6740E49C-B32E-8B4B-9D56-87A6015CBA15}"/>
              </a:ext>
            </a:extLst>
          </p:cNvPr>
          <p:cNvSpPr/>
          <p:nvPr/>
        </p:nvSpPr>
        <p:spPr>
          <a:xfrm>
            <a:off x="392381" y="2015784"/>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67;p58">
            <a:extLst>
              <a:ext uri="{FF2B5EF4-FFF2-40B4-BE49-F238E27FC236}">
                <a16:creationId xmlns:a16="http://schemas.microsoft.com/office/drawing/2014/main" id="{4C59F9FC-529F-CC4A-9DA9-BDBB364D5054}"/>
              </a:ext>
            </a:extLst>
          </p:cNvPr>
          <p:cNvSpPr txBox="1">
            <a:spLocks/>
          </p:cNvSpPr>
          <p:nvPr/>
        </p:nvSpPr>
        <p:spPr>
          <a:xfrm>
            <a:off x="415874"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Civil 3D</a:t>
            </a:r>
          </a:p>
        </p:txBody>
      </p:sp>
      <p:sp>
        <p:nvSpPr>
          <p:cNvPr id="20" name="Google Shape;3665;p62">
            <a:extLst>
              <a:ext uri="{FF2B5EF4-FFF2-40B4-BE49-F238E27FC236}">
                <a16:creationId xmlns:a16="http://schemas.microsoft.com/office/drawing/2014/main" id="{19DB6A0D-030A-2B43-8B76-EF574430BD83}"/>
              </a:ext>
            </a:extLst>
          </p:cNvPr>
          <p:cNvSpPr/>
          <p:nvPr/>
        </p:nvSpPr>
        <p:spPr>
          <a:xfrm>
            <a:off x="2522830" y="2015784"/>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67;p58">
            <a:extLst>
              <a:ext uri="{FF2B5EF4-FFF2-40B4-BE49-F238E27FC236}">
                <a16:creationId xmlns:a16="http://schemas.microsoft.com/office/drawing/2014/main" id="{DF482F8C-C0A3-6A43-8AEC-1CBDA1B94C80}"/>
              </a:ext>
            </a:extLst>
          </p:cNvPr>
          <p:cNvSpPr txBox="1">
            <a:spLocks/>
          </p:cNvSpPr>
          <p:nvPr/>
        </p:nvSpPr>
        <p:spPr>
          <a:xfrm>
            <a:off x="2362731" y="3630759"/>
            <a:ext cx="2172452" cy="12612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US" b="1" dirty="0"/>
              <a:t>Chemical Engineering</a:t>
            </a:r>
            <a:endParaRPr lang="en-GB" sz="200" b="1" dirty="0"/>
          </a:p>
          <a:p>
            <a:pPr marL="0" lvl="0" indent="0" algn="l"/>
            <a:r>
              <a:rPr lang="el-GR" dirty="0"/>
              <a:t>Σχεδιασμός και ανάλυση χημικών εγκαταστάσεων και σταθμών ηλεκτροπαραγωγής.</a:t>
            </a:r>
          </a:p>
        </p:txBody>
      </p:sp>
      <p:sp>
        <p:nvSpPr>
          <p:cNvPr id="22" name="Google Shape;3567;p58">
            <a:extLst>
              <a:ext uri="{FF2B5EF4-FFF2-40B4-BE49-F238E27FC236}">
                <a16:creationId xmlns:a16="http://schemas.microsoft.com/office/drawing/2014/main" id="{D56B9B8E-1ECC-4C4E-B4C0-7AC55F22ECD1}"/>
              </a:ext>
            </a:extLst>
          </p:cNvPr>
          <p:cNvSpPr txBox="1">
            <a:spLocks/>
          </p:cNvSpPr>
          <p:nvPr/>
        </p:nvSpPr>
        <p:spPr>
          <a:xfrm>
            <a:off x="261080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CHEMCAD</a:t>
            </a:r>
          </a:p>
        </p:txBody>
      </p:sp>
      <p:sp>
        <p:nvSpPr>
          <p:cNvPr id="23" name="Google Shape;3567;p58">
            <a:extLst>
              <a:ext uri="{FF2B5EF4-FFF2-40B4-BE49-F238E27FC236}">
                <a16:creationId xmlns:a16="http://schemas.microsoft.com/office/drawing/2014/main" id="{68BDE862-C250-FC47-95C2-41D08262BC66}"/>
              </a:ext>
            </a:extLst>
          </p:cNvPr>
          <p:cNvSpPr txBox="1">
            <a:spLocks/>
          </p:cNvSpPr>
          <p:nvPr/>
        </p:nvSpPr>
        <p:spPr>
          <a:xfrm>
            <a:off x="328451"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a:t>Civil Engineering</a:t>
            </a:r>
          </a:p>
          <a:p>
            <a:pPr marL="0" lvl="0" indent="0" algn="l"/>
            <a:endParaRPr lang="en-GB" sz="200" b="1" dirty="0"/>
          </a:p>
          <a:p>
            <a:pPr marL="0" lvl="0" indent="0" algn="l"/>
            <a:r>
              <a:rPr lang="el-GR" dirty="0"/>
              <a:t>Υποδομές, κτίρια, φράγματα και γέφυρες.</a:t>
            </a:r>
            <a:endParaRPr lang="en-GB" dirty="0"/>
          </a:p>
        </p:txBody>
      </p:sp>
      <p:sp>
        <p:nvSpPr>
          <p:cNvPr id="24" name="Google Shape;3665;p62">
            <a:extLst>
              <a:ext uri="{FF2B5EF4-FFF2-40B4-BE49-F238E27FC236}">
                <a16:creationId xmlns:a16="http://schemas.microsoft.com/office/drawing/2014/main" id="{94B4CD5B-1FFA-CC46-9C11-CF22C036F5AA}"/>
              </a:ext>
            </a:extLst>
          </p:cNvPr>
          <p:cNvSpPr/>
          <p:nvPr/>
        </p:nvSpPr>
        <p:spPr>
          <a:xfrm>
            <a:off x="4653279" y="2015784"/>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67;p58">
            <a:extLst>
              <a:ext uri="{FF2B5EF4-FFF2-40B4-BE49-F238E27FC236}">
                <a16:creationId xmlns:a16="http://schemas.microsoft.com/office/drawing/2014/main" id="{A4A984C4-B6A1-A841-B782-B5666F71E380}"/>
              </a:ext>
            </a:extLst>
          </p:cNvPr>
          <p:cNvSpPr txBox="1">
            <a:spLocks/>
          </p:cNvSpPr>
          <p:nvPr/>
        </p:nvSpPr>
        <p:spPr>
          <a:xfrm>
            <a:off x="4545495" y="3630759"/>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GB" b="1" dirty="0"/>
              <a:t>Electrical Engineering</a:t>
            </a:r>
          </a:p>
          <a:p>
            <a:pPr marL="0" lvl="0" indent="0" algn="l"/>
            <a:endParaRPr lang="en-GB" sz="200" b="1" dirty="0"/>
          </a:p>
          <a:p>
            <a:pPr marL="0" lvl="0" indent="0" algn="l"/>
            <a:r>
              <a:rPr lang="el-GR" dirty="0"/>
              <a:t>Κυκλώματα, ηλεκτρικές συσκευές και δίκτυα τηλεπικοινωνιών.</a:t>
            </a:r>
            <a:endParaRPr lang="en-GB" dirty="0"/>
          </a:p>
        </p:txBody>
      </p:sp>
      <p:sp>
        <p:nvSpPr>
          <p:cNvPr id="26" name="Google Shape;3567;p58">
            <a:extLst>
              <a:ext uri="{FF2B5EF4-FFF2-40B4-BE49-F238E27FC236}">
                <a16:creationId xmlns:a16="http://schemas.microsoft.com/office/drawing/2014/main" id="{F564ABB4-A0D0-3043-A705-CE4CF7ADA4B5}"/>
              </a:ext>
            </a:extLst>
          </p:cNvPr>
          <p:cNvSpPr txBox="1">
            <a:spLocks/>
          </p:cNvSpPr>
          <p:nvPr/>
        </p:nvSpPr>
        <p:spPr>
          <a:xfrm>
            <a:off x="470901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err="1">
                <a:solidFill>
                  <a:srgbClr val="343433"/>
                </a:solidFill>
              </a:rPr>
              <a:t>HyDraw</a:t>
            </a:r>
            <a:r>
              <a:rPr lang="en-GB" sz="1100">
                <a:solidFill>
                  <a:srgbClr val="343433"/>
                </a:solidFill>
              </a:rPr>
              <a:t> CAD</a:t>
            </a:r>
          </a:p>
        </p:txBody>
      </p:sp>
      <p:sp>
        <p:nvSpPr>
          <p:cNvPr id="27" name="Google Shape;3665;p62">
            <a:extLst>
              <a:ext uri="{FF2B5EF4-FFF2-40B4-BE49-F238E27FC236}">
                <a16:creationId xmlns:a16="http://schemas.microsoft.com/office/drawing/2014/main" id="{264B5B25-98C7-DD46-A18D-CFBDB50797D9}"/>
              </a:ext>
            </a:extLst>
          </p:cNvPr>
          <p:cNvSpPr/>
          <p:nvPr/>
        </p:nvSpPr>
        <p:spPr>
          <a:xfrm>
            <a:off x="6783729" y="2015784"/>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67;p58">
            <a:extLst>
              <a:ext uri="{FF2B5EF4-FFF2-40B4-BE49-F238E27FC236}">
                <a16:creationId xmlns:a16="http://schemas.microsoft.com/office/drawing/2014/main" id="{4610AE53-666E-7B4E-9DB7-434510B80E51}"/>
              </a:ext>
            </a:extLst>
          </p:cNvPr>
          <p:cNvSpPr txBox="1">
            <a:spLocks/>
          </p:cNvSpPr>
          <p:nvPr/>
        </p:nvSpPr>
        <p:spPr>
          <a:xfrm>
            <a:off x="6654018" y="3630759"/>
            <a:ext cx="2329962"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n-US" b="1" dirty="0"/>
              <a:t>Mechanical Engineering</a:t>
            </a:r>
            <a:endParaRPr lang="en-GB" b="1" dirty="0"/>
          </a:p>
          <a:p>
            <a:pPr marL="0" lvl="0" indent="0" algn="l"/>
            <a:endParaRPr lang="en-GB" sz="200" b="1" dirty="0"/>
          </a:p>
          <a:p>
            <a:pPr marL="0" indent="0" algn="l"/>
            <a:r>
              <a:rPr lang="el-GR" dirty="0"/>
              <a:t>Μηχανολογικά στοιχεία και συστήματα.</a:t>
            </a:r>
            <a:endParaRPr lang="en-GB" dirty="0"/>
          </a:p>
        </p:txBody>
      </p:sp>
      <p:sp>
        <p:nvSpPr>
          <p:cNvPr id="29" name="Google Shape;3567;p58">
            <a:extLst>
              <a:ext uri="{FF2B5EF4-FFF2-40B4-BE49-F238E27FC236}">
                <a16:creationId xmlns:a16="http://schemas.microsoft.com/office/drawing/2014/main" id="{59A0B2AC-81EF-4349-9A63-B514D1B575E0}"/>
              </a:ext>
            </a:extLst>
          </p:cNvPr>
          <p:cNvSpPr txBox="1">
            <a:spLocks/>
          </p:cNvSpPr>
          <p:nvPr/>
        </p:nvSpPr>
        <p:spPr>
          <a:xfrm>
            <a:off x="6807222" y="3331247"/>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Tree>
    <p:extLst>
      <p:ext uri="{BB962C8B-B14F-4D97-AF65-F5344CB8AC3E}">
        <p14:creationId xmlns:p14="http://schemas.microsoft.com/office/powerpoint/2010/main" val="2891393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3564" name="Google Shape;3564;p58"/>
          <p:cNvSpPr txBox="1">
            <a:spLocks noGrp="1"/>
          </p:cNvSpPr>
          <p:nvPr>
            <p:ph type="title"/>
          </p:nvPr>
        </p:nvSpPr>
        <p:spPr>
          <a:prstGeom prst="rect">
            <a:avLst/>
          </a:prstGeom>
        </p:spPr>
        <p:txBody>
          <a:bodyPr spcFirstLastPara="1" wrap="square" lIns="91425" tIns="91425" rIns="91425" bIns="91425" anchor="t" anchorCtr="0">
            <a:noAutofit/>
          </a:bodyPr>
          <a:lstStyle/>
          <a:p>
            <a:r>
              <a:rPr lang="el-GR" dirty="0"/>
              <a:t>Εφαρμογές του </a:t>
            </a:r>
            <a:r>
              <a:rPr lang="en-GB" dirty="0"/>
              <a:t>CAD</a:t>
            </a:r>
          </a:p>
        </p:txBody>
      </p:sp>
      <p:sp>
        <p:nvSpPr>
          <p:cNvPr id="29" name="Google Shape;3665;p62">
            <a:extLst>
              <a:ext uri="{FF2B5EF4-FFF2-40B4-BE49-F238E27FC236}">
                <a16:creationId xmlns:a16="http://schemas.microsoft.com/office/drawing/2014/main" id="{F853B5C6-FFA5-644F-9F68-C5988FA1C2E9}"/>
              </a:ext>
            </a:extLst>
          </p:cNvPr>
          <p:cNvSpPr/>
          <p:nvPr/>
        </p:nvSpPr>
        <p:spPr>
          <a:xfrm>
            <a:off x="392381" y="1082890"/>
            <a:ext cx="1970351" cy="1356195"/>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7;p58">
            <a:extLst>
              <a:ext uri="{FF2B5EF4-FFF2-40B4-BE49-F238E27FC236}">
                <a16:creationId xmlns:a16="http://schemas.microsoft.com/office/drawing/2014/main" id="{5EBDA6E0-F93F-9247-9591-A15E09FEB779}"/>
              </a:ext>
            </a:extLst>
          </p:cNvPr>
          <p:cNvSpPr txBox="1">
            <a:spLocks/>
          </p:cNvSpPr>
          <p:nvPr/>
        </p:nvSpPr>
        <p:spPr>
          <a:xfrm>
            <a:off x="415874"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AutoCAD Architecture</a:t>
            </a:r>
          </a:p>
        </p:txBody>
      </p:sp>
      <p:sp>
        <p:nvSpPr>
          <p:cNvPr id="48" name="Google Shape;3665;p62">
            <a:extLst>
              <a:ext uri="{FF2B5EF4-FFF2-40B4-BE49-F238E27FC236}">
                <a16:creationId xmlns:a16="http://schemas.microsoft.com/office/drawing/2014/main" id="{CE004375-9F6C-3743-8679-32A76C95126D}"/>
              </a:ext>
            </a:extLst>
          </p:cNvPr>
          <p:cNvSpPr/>
          <p:nvPr/>
        </p:nvSpPr>
        <p:spPr>
          <a:xfrm>
            <a:off x="2522830" y="1082890"/>
            <a:ext cx="1970351" cy="1356195"/>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567;p58">
            <a:extLst>
              <a:ext uri="{FF2B5EF4-FFF2-40B4-BE49-F238E27FC236}">
                <a16:creationId xmlns:a16="http://schemas.microsoft.com/office/drawing/2014/main" id="{D40C9CF7-24EE-8F44-8A12-C9EB32AE4E3E}"/>
              </a:ext>
            </a:extLst>
          </p:cNvPr>
          <p:cNvSpPr txBox="1">
            <a:spLocks/>
          </p:cNvSpPr>
          <p:nvPr/>
        </p:nvSpPr>
        <p:spPr>
          <a:xfrm>
            <a:off x="2436973" y="2697865"/>
            <a:ext cx="2098210" cy="1010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l-GR" b="1" dirty="0"/>
              <a:t>Σχεδιασμός Προϊόντων</a:t>
            </a:r>
            <a:endParaRPr lang="en-GB" b="1" dirty="0"/>
          </a:p>
          <a:p>
            <a:pPr marL="0" lvl="0" indent="0" algn="l"/>
            <a:endParaRPr lang="en-GB" sz="200" b="1" dirty="0"/>
          </a:p>
          <a:p>
            <a:pPr marL="0" lvl="0" indent="0" algn="l"/>
            <a:r>
              <a:rPr lang="el-GR" dirty="0"/>
              <a:t>Σχεδιασμός, ανάπτυξη και προσομοίωση προϊόντων για την κατασκευή.</a:t>
            </a:r>
            <a:endParaRPr lang="en-GB" dirty="0"/>
          </a:p>
        </p:txBody>
      </p:sp>
      <p:sp>
        <p:nvSpPr>
          <p:cNvPr id="50" name="Google Shape;3567;p58">
            <a:extLst>
              <a:ext uri="{FF2B5EF4-FFF2-40B4-BE49-F238E27FC236}">
                <a16:creationId xmlns:a16="http://schemas.microsoft.com/office/drawing/2014/main" id="{738357BE-7789-4F4F-B681-14C0272674E8}"/>
              </a:ext>
            </a:extLst>
          </p:cNvPr>
          <p:cNvSpPr txBox="1">
            <a:spLocks/>
          </p:cNvSpPr>
          <p:nvPr/>
        </p:nvSpPr>
        <p:spPr>
          <a:xfrm>
            <a:off x="261080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Fusion 360</a:t>
            </a:r>
          </a:p>
        </p:txBody>
      </p:sp>
      <p:sp>
        <p:nvSpPr>
          <p:cNvPr id="51" name="Google Shape;3567;p58">
            <a:extLst>
              <a:ext uri="{FF2B5EF4-FFF2-40B4-BE49-F238E27FC236}">
                <a16:creationId xmlns:a16="http://schemas.microsoft.com/office/drawing/2014/main" id="{0245DE9A-2F48-BE4B-B2BE-23E31DA57D77}"/>
              </a:ext>
            </a:extLst>
          </p:cNvPr>
          <p:cNvSpPr txBox="1">
            <a:spLocks/>
          </p:cNvSpPr>
          <p:nvPr/>
        </p:nvSpPr>
        <p:spPr>
          <a:xfrm>
            <a:off x="328451" y="2697864"/>
            <a:ext cx="2098210" cy="17638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l-GR" b="1" dirty="0"/>
              <a:t>Αρχιτεκτονική</a:t>
            </a:r>
            <a:endParaRPr lang="en-GB" b="1" dirty="0"/>
          </a:p>
          <a:p>
            <a:pPr marL="0" lvl="0" indent="0" algn="l"/>
            <a:endParaRPr lang="en-GB" sz="200" b="1" dirty="0"/>
          </a:p>
          <a:p>
            <a:pPr marL="0" lvl="0" indent="0" algn="l"/>
            <a:r>
              <a:rPr lang="el-GR" dirty="0"/>
              <a:t>Σχεδιασμός κατόψεων 2D και 3D, εικονικές περιηγήσεις, εκτίμηση κόστους κατασκευών.</a:t>
            </a:r>
            <a:endParaRPr lang="en-GB" dirty="0"/>
          </a:p>
        </p:txBody>
      </p:sp>
      <p:sp>
        <p:nvSpPr>
          <p:cNvPr id="55" name="Google Shape;3665;p62">
            <a:extLst>
              <a:ext uri="{FF2B5EF4-FFF2-40B4-BE49-F238E27FC236}">
                <a16:creationId xmlns:a16="http://schemas.microsoft.com/office/drawing/2014/main" id="{59D98B74-50A8-F64D-AEAB-47A4F49E3208}"/>
              </a:ext>
            </a:extLst>
          </p:cNvPr>
          <p:cNvSpPr/>
          <p:nvPr/>
        </p:nvSpPr>
        <p:spPr>
          <a:xfrm>
            <a:off x="4653279" y="1082890"/>
            <a:ext cx="1970351" cy="1356195"/>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b="3255"/>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567;p58">
            <a:extLst>
              <a:ext uri="{FF2B5EF4-FFF2-40B4-BE49-F238E27FC236}">
                <a16:creationId xmlns:a16="http://schemas.microsoft.com/office/drawing/2014/main" id="{E271A215-BB66-7E48-AAB3-EAFBA1A79887}"/>
              </a:ext>
            </a:extLst>
          </p:cNvPr>
          <p:cNvSpPr txBox="1">
            <a:spLocks/>
          </p:cNvSpPr>
          <p:nvPr/>
        </p:nvSpPr>
        <p:spPr>
          <a:xfrm>
            <a:off x="4545495" y="2697865"/>
            <a:ext cx="2098210" cy="19879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l-GR" b="1" dirty="0"/>
              <a:t>Μόδα</a:t>
            </a:r>
            <a:endParaRPr lang="en-GB" b="1" dirty="0"/>
          </a:p>
          <a:p>
            <a:pPr marL="0" lvl="0" indent="0" algn="l"/>
            <a:endParaRPr lang="en-GB" sz="200" b="1" dirty="0"/>
          </a:p>
          <a:p>
            <a:pPr marL="0" lvl="0" indent="0" algn="l"/>
            <a:r>
              <a:rPr lang="el-GR" dirty="0"/>
              <a:t>Εικονογραφήσεις μόδας, τεχνικά σχέδια , κατασκευή </a:t>
            </a:r>
            <a:r>
              <a:rPr lang="el-GR" dirty="0" err="1"/>
              <a:t>πατρόν</a:t>
            </a:r>
            <a:r>
              <a:rPr lang="el-GR" dirty="0"/>
              <a:t>, σχεδιασμός κοσμημάτων.</a:t>
            </a:r>
            <a:endParaRPr lang="en-GB" dirty="0"/>
          </a:p>
        </p:txBody>
      </p:sp>
      <p:sp>
        <p:nvSpPr>
          <p:cNvPr id="57" name="Google Shape;3567;p58">
            <a:extLst>
              <a:ext uri="{FF2B5EF4-FFF2-40B4-BE49-F238E27FC236}">
                <a16:creationId xmlns:a16="http://schemas.microsoft.com/office/drawing/2014/main" id="{8C559DD8-9650-F447-A0B9-51ACCA429121}"/>
              </a:ext>
            </a:extLst>
          </p:cNvPr>
          <p:cNvSpPr txBox="1">
            <a:spLocks/>
          </p:cNvSpPr>
          <p:nvPr/>
        </p:nvSpPr>
        <p:spPr>
          <a:xfrm>
            <a:off x="470901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TUKATECH</a:t>
            </a:r>
          </a:p>
        </p:txBody>
      </p:sp>
      <p:sp>
        <p:nvSpPr>
          <p:cNvPr id="58" name="Google Shape;3665;p62">
            <a:extLst>
              <a:ext uri="{FF2B5EF4-FFF2-40B4-BE49-F238E27FC236}">
                <a16:creationId xmlns:a16="http://schemas.microsoft.com/office/drawing/2014/main" id="{9CBF9A8A-5576-9A41-BC40-803911CC3E24}"/>
              </a:ext>
            </a:extLst>
          </p:cNvPr>
          <p:cNvSpPr/>
          <p:nvPr/>
        </p:nvSpPr>
        <p:spPr>
          <a:xfrm>
            <a:off x="6783729" y="1082890"/>
            <a:ext cx="1970351" cy="1356195"/>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567;p58">
            <a:extLst>
              <a:ext uri="{FF2B5EF4-FFF2-40B4-BE49-F238E27FC236}">
                <a16:creationId xmlns:a16="http://schemas.microsoft.com/office/drawing/2014/main" id="{D8AFE3EF-DD5D-474B-B597-DEF6085569CF}"/>
              </a:ext>
            </a:extLst>
          </p:cNvPr>
          <p:cNvSpPr txBox="1">
            <a:spLocks/>
          </p:cNvSpPr>
          <p:nvPr/>
        </p:nvSpPr>
        <p:spPr>
          <a:xfrm>
            <a:off x="6654018" y="2697865"/>
            <a:ext cx="2161531" cy="135619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lgn="l"/>
            <a:r>
              <a:rPr lang="el-GR" b="1" dirty="0"/>
              <a:t>Βιομηχανία Θεάματος</a:t>
            </a:r>
            <a:endParaRPr lang="en-GB" b="1" dirty="0"/>
          </a:p>
          <a:p>
            <a:pPr marL="0" lvl="0" indent="0" algn="l"/>
            <a:endParaRPr lang="en-GB" sz="200" b="1" dirty="0"/>
          </a:p>
          <a:p>
            <a:pPr marL="0" indent="0" algn="l"/>
            <a:r>
              <a:rPr lang="el-GR" dirty="0"/>
              <a:t>Κινηματογράφος και τηλεόραση, παραγωγή βίντεο, σχεδιασμός και ανάπτυξη παιχνιδιών.</a:t>
            </a:r>
            <a:endParaRPr lang="en-GB" dirty="0"/>
          </a:p>
        </p:txBody>
      </p:sp>
      <p:sp>
        <p:nvSpPr>
          <p:cNvPr id="60" name="Google Shape;3567;p58">
            <a:extLst>
              <a:ext uri="{FF2B5EF4-FFF2-40B4-BE49-F238E27FC236}">
                <a16:creationId xmlns:a16="http://schemas.microsoft.com/office/drawing/2014/main" id="{823B4C8C-F9A7-8B4A-9891-882D47E5C51B}"/>
              </a:ext>
            </a:extLst>
          </p:cNvPr>
          <p:cNvSpPr txBox="1">
            <a:spLocks/>
          </p:cNvSpPr>
          <p:nvPr/>
        </p:nvSpPr>
        <p:spPr>
          <a:xfrm>
            <a:off x="6807222" y="239835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MAYA</a:t>
            </a:r>
          </a:p>
        </p:txBody>
      </p:sp>
    </p:spTree>
    <p:extLst>
      <p:ext uri="{BB962C8B-B14F-4D97-AF65-F5344CB8AC3E}">
        <p14:creationId xmlns:p14="http://schemas.microsoft.com/office/powerpoint/2010/main" val="1803547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Το </a:t>
            </a:r>
            <a:r>
              <a:rPr lang="en" dirty="0"/>
              <a:t>CAD </a:t>
            </a:r>
            <a:r>
              <a:rPr lang="el-GR" dirty="0"/>
              <a:t>στο Σχεδιασμό και Παραγωγή Προϊόντων</a:t>
            </a:r>
            <a:endParaRPr dirty="0"/>
          </a:p>
        </p:txBody>
      </p:sp>
      <p:sp>
        <p:nvSpPr>
          <p:cNvPr id="4" name="Subtitle 3">
            <a:extLst>
              <a:ext uri="{FF2B5EF4-FFF2-40B4-BE49-F238E27FC236}">
                <a16:creationId xmlns:a16="http://schemas.microsoft.com/office/drawing/2014/main" id="{0842C4DA-8561-C14C-AF8C-CEBDA4CB8047}"/>
              </a:ext>
            </a:extLst>
          </p:cNvPr>
          <p:cNvSpPr>
            <a:spLocks noGrp="1"/>
          </p:cNvSpPr>
          <p:nvPr>
            <p:ph type="subTitle" idx="1"/>
          </p:nvPr>
        </p:nvSpPr>
        <p:spPr>
          <a:xfrm>
            <a:off x="5075699" y="2519550"/>
            <a:ext cx="3439075" cy="773400"/>
          </a:xfrm>
        </p:spPr>
        <p:txBody>
          <a:bodyPr/>
          <a:lstStyle/>
          <a:p>
            <a:pPr marL="20638" indent="0"/>
            <a:r>
              <a:rPr lang="el-GR" dirty="0"/>
              <a:t>Ας ρίξουμε μια ματιά στις διαφορετικές διαδικασίες ανάπτυξης προϊόντων και πιο συγκεκριμένα τις διαφορές ανάμεσα στις «παραδοσιακές» και «σύγχρονες/ ψηφιακές» προσεγγίσεις.</a:t>
            </a:r>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66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Παραδοσιακή Προσέγγιση</a:t>
            </a:r>
            <a:endParaRPr dirty="0"/>
          </a:p>
        </p:txBody>
      </p:sp>
      <p:sp>
        <p:nvSpPr>
          <p:cNvPr id="3667" name="Google Shape;3667;p62"/>
          <p:cNvSpPr txBox="1">
            <a:spLocks noGrp="1"/>
          </p:cNvSpPr>
          <p:nvPr>
            <p:ph type="subTitle" idx="1"/>
          </p:nvPr>
        </p:nvSpPr>
        <p:spPr>
          <a:xfrm>
            <a:off x="4917237" y="1984951"/>
            <a:ext cx="3348299" cy="2472160"/>
          </a:xfrm>
          <a:prstGeom prst="rect">
            <a:avLst/>
          </a:prstGeom>
        </p:spPr>
        <p:txBody>
          <a:bodyPr spcFirstLastPara="1" wrap="square" lIns="91425" tIns="91425" rIns="91425" bIns="91425" anchor="t" anchorCtr="0">
            <a:noAutofit/>
          </a:bodyPr>
          <a:lstStyle/>
          <a:p>
            <a:pPr marL="139700" lvl="0" indent="0">
              <a:buSzPts val="1400"/>
            </a:pPr>
            <a:r>
              <a:rPr lang="el-GR" dirty="0"/>
              <a:t>«Σχεδιασμός, κατασκευή, δοκιμή»</a:t>
            </a:r>
            <a:endParaRPr lang="en-GB" dirty="0"/>
          </a:p>
          <a:p>
            <a:pPr marL="139700" lvl="0" indent="0">
              <a:buSzPts val="1400"/>
            </a:pPr>
            <a:endParaRPr lang="el-GR" dirty="0"/>
          </a:p>
          <a:p>
            <a:pPr marL="139700" lvl="0" indent="0">
              <a:buSzPts val="1400"/>
            </a:pPr>
            <a:r>
              <a:rPr lang="el-GR" dirty="0"/>
              <a:t>Ένα φυσικό πρωτότυπο κατασκευάζεται ώστε να δοκιμαστούν οι σχεδιαστικές ιδέες, να αξιολογηθούν εναλλακτικές λύσεις, να δοκιμαστεί το πόσο εύκολα κατασκευάζεται ένα προϊόν ή απλώς για να παρουσιαστεί ένα προϊόν σε φυσική μορφή.</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970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5075700" y="1116445"/>
            <a:ext cx="3040800" cy="2899605"/>
          </a:xfrm>
          <a:prstGeom prst="rect">
            <a:avLst/>
          </a:prstGeom>
        </p:spPr>
        <p:txBody>
          <a:bodyPr spcFirstLastPara="1" wrap="square" lIns="91425" tIns="91425" rIns="91425" bIns="91425" anchor="t" anchorCtr="0">
            <a:noAutofit/>
          </a:bodyPr>
          <a:lstStyle/>
          <a:p>
            <a:pPr marL="12700" lvl="0" indent="-12700" algn="ctr">
              <a:buSzPts val="1400"/>
            </a:pPr>
            <a:r>
              <a:rPr lang="en-GB" dirty="0"/>
              <a:t>2D </a:t>
            </a:r>
            <a:r>
              <a:rPr lang="el-GR" dirty="0"/>
              <a:t>σκίτσο με μολύβι και χαρτί</a:t>
            </a:r>
            <a:endParaRPr lang="en-GB" dirty="0"/>
          </a:p>
          <a:p>
            <a:pPr marL="12700" lvl="0" indent="-12700" algn="ctr">
              <a:buSzPts val="1400"/>
            </a:pPr>
            <a:r>
              <a:rPr lang="en-GB" dirty="0"/>
              <a:t>↓</a:t>
            </a:r>
          </a:p>
          <a:p>
            <a:pPr marL="12700" lvl="0" indent="-12700" algn="ctr">
              <a:buSzPts val="1400"/>
            </a:pPr>
            <a:r>
              <a:rPr lang="el-GR" dirty="0"/>
              <a:t>Αρχικό </a:t>
            </a:r>
            <a:r>
              <a:rPr lang="en-GB" dirty="0"/>
              <a:t>3D </a:t>
            </a:r>
            <a:r>
              <a:rPr lang="el-GR" dirty="0"/>
              <a:t>μοντέλο από πηλό, αφρό, ξύλο ή χαρτί</a:t>
            </a:r>
          </a:p>
          <a:p>
            <a:pPr marL="12700" lvl="0" indent="-12700" algn="ctr">
              <a:buSzPts val="1400"/>
            </a:pPr>
            <a:r>
              <a:rPr lang="en-GB" dirty="0"/>
              <a:t>↓</a:t>
            </a:r>
          </a:p>
          <a:p>
            <a:pPr marL="12700" lvl="0" indent="-12700" algn="ctr">
              <a:buSzPts val="1400"/>
            </a:pPr>
            <a:r>
              <a:rPr lang="el-GR" dirty="0"/>
              <a:t>Απλοποιημένη τεχνική ανάλυση</a:t>
            </a:r>
          </a:p>
          <a:p>
            <a:pPr marL="12700" lvl="0" indent="-12700" algn="ctr">
              <a:buSzPts val="1400"/>
            </a:pPr>
            <a:r>
              <a:rPr lang="en-GB" dirty="0"/>
              <a:t>↓</a:t>
            </a:r>
          </a:p>
          <a:p>
            <a:pPr marL="12700" lvl="0" indent="-12700" algn="ctr">
              <a:buSzPts val="1400"/>
            </a:pPr>
            <a:r>
              <a:rPr lang="el-GR" dirty="0"/>
              <a:t>Κατασκευή πρωτοτύπου</a:t>
            </a:r>
            <a:endParaRPr lang="en-GB" dirty="0"/>
          </a:p>
          <a:p>
            <a:pPr marL="12700" indent="-12700" algn="ctr">
              <a:buSzPts val="1400"/>
            </a:pPr>
            <a:r>
              <a:rPr lang="en-GB" dirty="0"/>
              <a:t>↓</a:t>
            </a:r>
          </a:p>
          <a:p>
            <a:pPr marL="12700" lvl="0" indent="-12700" algn="ctr">
              <a:buSzPts val="1400"/>
            </a:pPr>
            <a:r>
              <a:rPr lang="el-GR" dirty="0"/>
              <a:t>Δοκιμές και αξιολόγηση</a:t>
            </a:r>
          </a:p>
          <a:p>
            <a:pPr marL="12700" lvl="0" indent="-12700" algn="ctr">
              <a:buSzPts val="1400"/>
            </a:pPr>
            <a:r>
              <a:rPr lang="en-GB" dirty="0"/>
              <a:t>↓</a:t>
            </a:r>
          </a:p>
          <a:p>
            <a:pPr marL="12700" lvl="0" indent="-12700" algn="ctr">
              <a:buSzPts val="1400"/>
            </a:pPr>
            <a:r>
              <a:rPr lang="el-GR" dirty="0"/>
              <a:t>Αξιολόγηση του σχεδίου</a:t>
            </a:r>
            <a:endParaRPr lang="en-GB" dirty="0"/>
          </a:p>
        </p:txBody>
      </p:sp>
    </p:spTree>
    <p:extLst>
      <p:ext uri="{BB962C8B-B14F-4D97-AF65-F5344CB8AC3E}">
        <p14:creationId xmlns:p14="http://schemas.microsoft.com/office/powerpoint/2010/main" val="2504721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295218" y="2010942"/>
            <a:ext cx="2202361" cy="829500"/>
          </a:xfrm>
          <a:prstGeom prst="rect">
            <a:avLst/>
          </a:prstGeom>
        </p:spPr>
        <p:txBody>
          <a:bodyPr spcFirstLastPara="1" wrap="square" lIns="91425" tIns="91425" rIns="91425" bIns="91425" anchor="t" anchorCtr="0">
            <a:noAutofit/>
          </a:bodyPr>
          <a:lstStyle/>
          <a:p>
            <a:pPr marL="0" indent="0"/>
            <a:r>
              <a:rPr lang="el-GR" dirty="0"/>
              <a:t>Επισκόπηση </a:t>
            </a:r>
            <a:r>
              <a:rPr lang="en-GB" dirty="0"/>
              <a:t>CAD</a:t>
            </a:r>
          </a:p>
          <a:p>
            <a:pPr marL="0" indent="0"/>
            <a:r>
              <a:rPr lang="el-GR" dirty="0"/>
              <a:t>Μέθοδοι μοντελοποίησης μέσω </a:t>
            </a:r>
            <a:r>
              <a:rPr lang="en-GB" dirty="0"/>
              <a:t>CAD</a:t>
            </a:r>
          </a:p>
        </p:txBody>
      </p:sp>
      <p:sp>
        <p:nvSpPr>
          <p:cNvPr id="1013" name="Google Shape;1013;p43"/>
          <p:cNvSpPr txBox="1">
            <a:spLocks noGrp="1"/>
          </p:cNvSpPr>
          <p:nvPr>
            <p:ph type="subTitle" idx="2"/>
          </p:nvPr>
        </p:nvSpPr>
        <p:spPr>
          <a:xfrm>
            <a:off x="1295219" y="4138682"/>
            <a:ext cx="2202360" cy="829500"/>
          </a:xfrm>
          <a:prstGeom prst="rect">
            <a:avLst/>
          </a:prstGeom>
        </p:spPr>
        <p:txBody>
          <a:bodyPr spcFirstLastPara="1" wrap="square" lIns="91425" tIns="91425" rIns="91425" bIns="91425" anchor="t" anchorCtr="0">
            <a:noAutofit/>
          </a:bodyPr>
          <a:lstStyle/>
          <a:p>
            <a:pPr marL="0" lvl="0" indent="0"/>
            <a:r>
              <a:rPr lang="en-GB" dirty="0"/>
              <a:t>3D </a:t>
            </a:r>
            <a:r>
              <a:rPr lang="el-GR" dirty="0"/>
              <a:t>μοντελοποίηση με το </a:t>
            </a:r>
            <a:r>
              <a:rPr lang="en-GB" dirty="0"/>
              <a:t>TinkerCAD</a:t>
            </a:r>
          </a:p>
          <a:p>
            <a:pPr marL="0" lvl="0" indent="0"/>
            <a:r>
              <a:rPr lang="el-GR" dirty="0"/>
              <a:t>Διαδικτυακά Αποθετήρια σχεδίων</a:t>
            </a:r>
            <a:endParaRPr dirty="0">
              <a:highlight>
                <a:srgbClr val="FFFF00"/>
              </a:highlight>
            </a:endParaRPr>
          </a:p>
        </p:txBody>
      </p:sp>
      <p:sp>
        <p:nvSpPr>
          <p:cNvPr id="1014" name="Google Shape;1014;p43"/>
          <p:cNvSpPr txBox="1">
            <a:spLocks noGrp="1"/>
          </p:cNvSpPr>
          <p:nvPr>
            <p:ph type="subTitle" idx="3"/>
          </p:nvPr>
        </p:nvSpPr>
        <p:spPr>
          <a:xfrm>
            <a:off x="3893794" y="2010942"/>
            <a:ext cx="1979400" cy="829500"/>
          </a:xfrm>
          <a:prstGeom prst="rect">
            <a:avLst/>
          </a:prstGeom>
        </p:spPr>
        <p:txBody>
          <a:bodyPr spcFirstLastPara="1" wrap="square" lIns="91425" tIns="91425" rIns="91425" bIns="91425" anchor="t" anchorCtr="0">
            <a:noAutofit/>
          </a:bodyPr>
          <a:lstStyle/>
          <a:p>
            <a:pPr marL="0" lvl="0" indent="0"/>
            <a:r>
              <a:rPr lang="el-GR" dirty="0"/>
              <a:t>Λογισμικά </a:t>
            </a:r>
            <a:r>
              <a:rPr lang="en-GB" dirty="0"/>
              <a:t>3D CAD </a:t>
            </a:r>
            <a:r>
              <a:rPr lang="el-GR" dirty="0"/>
              <a:t>Εκμάθηση</a:t>
            </a:r>
            <a:r>
              <a:rPr lang="en-GB" dirty="0"/>
              <a:t> </a:t>
            </a:r>
            <a:r>
              <a:rPr lang="en-GB" dirty="0" err="1"/>
              <a:t>TinkerCAD</a:t>
            </a:r>
            <a:endParaRPr dirty="0"/>
          </a:p>
        </p:txBody>
      </p:sp>
      <p:sp>
        <p:nvSpPr>
          <p:cNvPr id="1015" name="Google Shape;1015;p43"/>
          <p:cNvSpPr txBox="1">
            <a:spLocks noGrp="1"/>
          </p:cNvSpPr>
          <p:nvPr>
            <p:ph type="subTitle" idx="4"/>
          </p:nvPr>
        </p:nvSpPr>
        <p:spPr>
          <a:xfrm>
            <a:off x="3893794" y="3875346"/>
            <a:ext cx="2692536" cy="1010324"/>
          </a:xfrm>
          <a:prstGeom prst="rect">
            <a:avLst/>
          </a:prstGeom>
        </p:spPr>
        <p:txBody>
          <a:bodyPr spcFirstLastPara="1" wrap="square" lIns="91425" tIns="91425" rIns="91425" bIns="91425" anchor="t" anchorCtr="0">
            <a:noAutofit/>
          </a:bodyPr>
          <a:lstStyle/>
          <a:p>
            <a:pPr marL="0" lvl="0" indent="0"/>
            <a:r>
              <a:rPr lang="el-GR" dirty="0"/>
              <a:t>Τύποι αρχείων για 3</a:t>
            </a:r>
            <a:r>
              <a:rPr lang="en-US" dirty="0"/>
              <a:t>D </a:t>
            </a:r>
            <a:r>
              <a:rPr lang="el-GR" dirty="0"/>
              <a:t>εκτύπωση</a:t>
            </a:r>
          </a:p>
          <a:p>
            <a:pPr marL="0" lvl="0" indent="0"/>
            <a:r>
              <a:rPr lang="el-GR" dirty="0"/>
              <a:t>Εξαγωγή ενός 3D σχεδίου στο TinkerCAD </a:t>
            </a:r>
            <a:endParaRPr dirty="0">
              <a:highlight>
                <a:srgbClr val="FFFF00"/>
              </a:highlight>
            </a:endParaRP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a:t>
            </a:r>
            <a:endParaRPr/>
          </a:p>
        </p:txBody>
      </p:sp>
      <p:sp>
        <p:nvSpPr>
          <p:cNvPr id="1016" name="Google Shape;1016;p43"/>
          <p:cNvSpPr txBox="1">
            <a:spLocks noGrp="1"/>
          </p:cNvSpPr>
          <p:nvPr>
            <p:ph type="subTitle" idx="5"/>
          </p:nvPr>
        </p:nvSpPr>
        <p:spPr>
          <a:xfrm>
            <a:off x="3893793" y="1675850"/>
            <a:ext cx="2692537" cy="335092"/>
          </a:xfrm>
          <a:prstGeom prst="rect">
            <a:avLst/>
          </a:prstGeom>
        </p:spPr>
        <p:txBody>
          <a:bodyPr spcFirstLastPara="1" wrap="square" lIns="91425" tIns="91425" rIns="91425" bIns="91425" anchor="t" anchorCtr="0">
            <a:noAutofit/>
          </a:bodyPr>
          <a:lstStyle/>
          <a:p>
            <a:pPr marL="0" lvl="0" indent="0"/>
            <a:r>
              <a:rPr lang="el-GR" dirty="0"/>
              <a:t>Εισαγωγή στο </a:t>
            </a:r>
            <a:r>
              <a:rPr lang="en-US" dirty="0" err="1"/>
              <a:t>TinkerCad</a:t>
            </a:r>
            <a:endParaRPr lang="en-US" dirty="0"/>
          </a:p>
        </p:txBody>
      </p:sp>
      <p:sp>
        <p:nvSpPr>
          <p:cNvPr id="1017" name="Google Shape;1017;p43"/>
          <p:cNvSpPr txBox="1">
            <a:spLocks noGrp="1"/>
          </p:cNvSpPr>
          <p:nvPr>
            <p:ph type="subTitle" idx="6"/>
          </p:nvPr>
        </p:nvSpPr>
        <p:spPr>
          <a:xfrm>
            <a:off x="1295218" y="3296338"/>
            <a:ext cx="2329454" cy="30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Μοντελοποίηση με Χρήση Στερών (</a:t>
            </a:r>
            <a:r>
              <a:rPr lang="en" dirty="0"/>
              <a:t>Solid Modelling</a:t>
            </a:r>
            <a:r>
              <a:rPr lang="el-GR" dirty="0"/>
              <a:t>)</a:t>
            </a:r>
            <a:endParaRPr dirty="0"/>
          </a:p>
        </p:txBody>
      </p:sp>
      <p:sp>
        <p:nvSpPr>
          <p:cNvPr id="1018" name="Google Shape;1018;p43"/>
          <p:cNvSpPr txBox="1">
            <a:spLocks noGrp="1"/>
          </p:cNvSpPr>
          <p:nvPr>
            <p:ph type="subTitle" idx="7"/>
          </p:nvPr>
        </p:nvSpPr>
        <p:spPr>
          <a:xfrm>
            <a:off x="1295218" y="1675849"/>
            <a:ext cx="2598574"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Βασικές αρχές του </a:t>
            </a:r>
            <a:r>
              <a:rPr lang="en-US" dirty="0"/>
              <a:t>CAD</a:t>
            </a:r>
            <a:endParaRPr dirty="0"/>
          </a:p>
        </p:txBody>
      </p:sp>
      <p:sp>
        <p:nvSpPr>
          <p:cNvPr id="1019" name="Google Shape;1019;p43"/>
          <p:cNvSpPr txBox="1">
            <a:spLocks noGrp="1"/>
          </p:cNvSpPr>
          <p:nvPr>
            <p:ph type="subTitle" idx="8"/>
          </p:nvPr>
        </p:nvSpPr>
        <p:spPr>
          <a:xfrm>
            <a:off x="3893792" y="3296346"/>
            <a:ext cx="2329454" cy="308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Προετοιμασία για την εκτύπωση</a:t>
            </a:r>
            <a:endParaRPr dirty="0"/>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1" name="Google Shape;1021;p43"/>
          <p:cNvSpPr txBox="1">
            <a:spLocks noGrp="1"/>
          </p:cNvSpPr>
          <p:nvPr>
            <p:ph type="title" idx="13"/>
          </p:nvPr>
        </p:nvSpPr>
        <p:spPr>
          <a:xfrm>
            <a:off x="1295225" y="2836844"/>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03</a:t>
            </a:r>
            <a:endParaRPr/>
          </a:p>
        </p:txBody>
      </p:sp>
      <p:sp>
        <p:nvSpPr>
          <p:cNvPr id="1022" name="Google Shape;1022;p43"/>
          <p:cNvSpPr txBox="1">
            <a:spLocks noGrp="1"/>
          </p:cNvSpPr>
          <p:nvPr>
            <p:ph type="title" idx="14"/>
          </p:nvPr>
        </p:nvSpPr>
        <p:spPr>
          <a:xfrm>
            <a:off x="3897875" y="2836844"/>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04</a:t>
            </a:r>
            <a:endParaRPr/>
          </a:p>
        </p:txBody>
      </p:sp>
      <p:sp>
        <p:nvSpPr>
          <p:cNvPr id="1023" name="Google Shape;1023;p43"/>
          <p:cNvSpPr txBox="1">
            <a:spLocks noGrp="1"/>
          </p:cNvSpPr>
          <p:nvPr>
            <p:ph type="title" idx="15"/>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5075699" y="1303179"/>
            <a:ext cx="3348300" cy="77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Σύγχρονη/Ψηφιακή Προσέγγιση</a:t>
            </a:r>
            <a:endParaRPr dirty="0"/>
          </a:p>
        </p:txBody>
      </p:sp>
      <p:sp>
        <p:nvSpPr>
          <p:cNvPr id="3667" name="Google Shape;3667;p62"/>
          <p:cNvSpPr txBox="1">
            <a:spLocks noGrp="1"/>
          </p:cNvSpPr>
          <p:nvPr>
            <p:ph type="subTitle" idx="1"/>
          </p:nvPr>
        </p:nvSpPr>
        <p:spPr>
          <a:xfrm>
            <a:off x="5075699" y="1984951"/>
            <a:ext cx="3790320" cy="2372430"/>
          </a:xfrm>
          <a:prstGeom prst="rect">
            <a:avLst/>
          </a:prstGeom>
        </p:spPr>
        <p:txBody>
          <a:bodyPr spcFirstLastPara="1" wrap="square" lIns="91425" tIns="91425" rIns="91425" bIns="91425" anchor="t" anchorCtr="0">
            <a:noAutofit/>
          </a:bodyPr>
          <a:lstStyle/>
          <a:p>
            <a:pPr marL="139700" lvl="0" indent="0">
              <a:buSzPts val="1400"/>
            </a:pPr>
            <a:r>
              <a:rPr lang="el-GR" dirty="0"/>
              <a:t>«Μοντελοποίηση, ανάλυση, κατασκευή»</a:t>
            </a:r>
          </a:p>
          <a:p>
            <a:pPr marL="139700" lvl="0" indent="0">
              <a:buSzPts val="1400"/>
            </a:pPr>
            <a:endParaRPr lang="en-GB" dirty="0"/>
          </a:p>
          <a:p>
            <a:pPr marL="139700" lvl="0" indent="0">
              <a:buSzPts val="1400"/>
            </a:pPr>
            <a:r>
              <a:rPr lang="el-GR" dirty="0"/>
              <a:t>Δημιουργία  ψηφιακών πρωτοτύπων για την </a:t>
            </a:r>
            <a:r>
              <a:rPr lang="el-GR" dirty="0" err="1"/>
              <a:t>οπτικοποίηση</a:t>
            </a:r>
            <a:r>
              <a:rPr lang="el-GR" dirty="0"/>
              <a:t> , την αξιολόγηση εναλλακτικών σχεδίων, τη μελέτη της </a:t>
            </a:r>
            <a:r>
              <a:rPr lang="el-GR" dirty="0" err="1"/>
              <a:t>κατασκευασιμότητας</a:t>
            </a:r>
            <a:r>
              <a:rPr lang="el-GR" dirty="0"/>
              <a:t> του προϊόντος και την προσομοίωση της αλληλεπίδρασης μεταξύ ανθρώπου και προϊόντος.</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939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62"/>
          <p:cNvSpPr txBox="1">
            <a:spLocks noGrp="1"/>
          </p:cNvSpPr>
          <p:nvPr>
            <p:ph type="subTitle" idx="1"/>
          </p:nvPr>
        </p:nvSpPr>
        <p:spPr>
          <a:xfrm>
            <a:off x="4936521" y="451848"/>
            <a:ext cx="3040800" cy="4395859"/>
          </a:xfrm>
          <a:prstGeom prst="rect">
            <a:avLst/>
          </a:prstGeom>
        </p:spPr>
        <p:txBody>
          <a:bodyPr spcFirstLastPara="1" wrap="square" lIns="91425" tIns="91425" rIns="91425" bIns="91425" anchor="t" anchorCtr="0">
            <a:noAutofit/>
          </a:bodyPr>
          <a:lstStyle/>
          <a:p>
            <a:pPr marL="12700" lvl="0" indent="-12700" algn="ctr">
              <a:buSzPts val="1400"/>
            </a:pPr>
            <a:r>
              <a:rPr lang="el-GR" dirty="0"/>
              <a:t>Ψηφιακό σκίτσο</a:t>
            </a:r>
          </a:p>
          <a:p>
            <a:pPr marL="12700" lvl="0" indent="-12700" algn="ctr">
              <a:buSzPts val="1400"/>
            </a:pPr>
            <a:r>
              <a:rPr lang="en-GB" dirty="0"/>
              <a:t>↓</a:t>
            </a:r>
          </a:p>
          <a:p>
            <a:pPr marL="12700" lvl="0" indent="-12700" algn="ctr">
              <a:buSzPts val="1400"/>
            </a:pPr>
            <a:r>
              <a:rPr lang="el-GR" dirty="0"/>
              <a:t>ψηφιακό γλυπτό</a:t>
            </a:r>
          </a:p>
          <a:p>
            <a:pPr marL="12700" lvl="0" indent="-12700" algn="ctr">
              <a:buSzPts val="1400"/>
            </a:pPr>
            <a:r>
              <a:rPr lang="en-GB" dirty="0"/>
              <a:t>↓</a:t>
            </a:r>
          </a:p>
          <a:p>
            <a:pPr marL="12700" lvl="0" indent="-12700" algn="ctr">
              <a:buSzPts val="1400"/>
            </a:pPr>
            <a:r>
              <a:rPr lang="el-GR" dirty="0"/>
              <a:t>Μοντέλο 3</a:t>
            </a:r>
            <a:r>
              <a:rPr lang="en-GB" dirty="0"/>
              <a:t>D CAD</a:t>
            </a:r>
          </a:p>
          <a:p>
            <a:pPr marL="12700" indent="-12700" algn="ctr">
              <a:buSzPts val="1400"/>
            </a:pPr>
            <a:r>
              <a:rPr lang="en-GB" dirty="0"/>
              <a:t>↓</a:t>
            </a:r>
          </a:p>
          <a:p>
            <a:pPr marL="12700" lvl="0" indent="-12700" algn="ctr">
              <a:buSzPts val="1400"/>
            </a:pPr>
            <a:r>
              <a:rPr lang="el-GR" dirty="0"/>
              <a:t>Ολοκληρωμένη μηχανολογική ανάλυση (Computer </a:t>
            </a:r>
            <a:r>
              <a:rPr lang="el-GR" dirty="0" err="1"/>
              <a:t>Aided</a:t>
            </a:r>
            <a:r>
              <a:rPr lang="el-GR" dirty="0"/>
              <a:t> </a:t>
            </a:r>
            <a:r>
              <a:rPr lang="el-GR" dirty="0" err="1"/>
              <a:t>Engineering</a:t>
            </a:r>
            <a:r>
              <a:rPr lang="el-GR" dirty="0"/>
              <a:t> (CAE), Ανάλυση πεπερασμένων στοιχείων, υπολογιστική </a:t>
            </a:r>
            <a:r>
              <a:rPr lang="el-GR" dirty="0" err="1"/>
              <a:t>ρευστοδυναμική</a:t>
            </a:r>
            <a:r>
              <a:rPr lang="el-GR" dirty="0"/>
              <a:t>, δυναμική πολλαπλών σωμάτων)</a:t>
            </a:r>
          </a:p>
          <a:p>
            <a:pPr marL="12700" lvl="0" indent="-12700" algn="ctr">
              <a:buSzPts val="1400"/>
            </a:pPr>
            <a:r>
              <a:rPr lang="en-GB" dirty="0"/>
              <a:t>↓</a:t>
            </a:r>
          </a:p>
          <a:p>
            <a:pPr marL="12700" lvl="0" indent="-12700" algn="ctr">
              <a:buSzPts val="1400"/>
            </a:pPr>
            <a:r>
              <a:rPr lang="el-GR" dirty="0"/>
              <a:t>Εικονικό/Ψηφιακό Πρωτότυπο</a:t>
            </a:r>
            <a:endParaRPr lang="en-GB" dirty="0"/>
          </a:p>
          <a:p>
            <a:pPr marL="12700" indent="-12700" algn="ctr">
              <a:buSzPts val="1400"/>
            </a:pPr>
            <a:r>
              <a:rPr lang="en-GB" dirty="0"/>
              <a:t>↓</a:t>
            </a:r>
          </a:p>
          <a:p>
            <a:pPr marL="12700" lvl="0" indent="-12700" algn="ctr">
              <a:buSzPts val="1400"/>
            </a:pPr>
            <a:r>
              <a:rPr lang="el-GR" dirty="0"/>
              <a:t>Προσομοίωση και αξιολόγηση</a:t>
            </a:r>
          </a:p>
        </p:txBody>
      </p:sp>
    </p:spTree>
    <p:extLst>
      <p:ext uri="{BB962C8B-B14F-4D97-AF65-F5344CB8AC3E}">
        <p14:creationId xmlns:p14="http://schemas.microsoft.com/office/powerpoint/2010/main" val="14418697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3307112" y="-444652"/>
            <a:ext cx="4314510" cy="150093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Το </a:t>
            </a:r>
            <a:r>
              <a:rPr lang="en" dirty="0"/>
              <a:t>CAD </a:t>
            </a:r>
            <a:r>
              <a:rPr lang="el-GR" dirty="0"/>
              <a:t>στο Σχεδιασμό και Παραγωγή Προϊόντων</a:t>
            </a:r>
            <a:endParaRPr dirty="0"/>
          </a:p>
        </p:txBody>
      </p:sp>
      <p:sp>
        <p:nvSpPr>
          <p:cNvPr id="3667" name="Google Shape;3667;p62"/>
          <p:cNvSpPr txBox="1">
            <a:spLocks noGrp="1"/>
          </p:cNvSpPr>
          <p:nvPr>
            <p:ph type="subTitle" idx="1"/>
          </p:nvPr>
        </p:nvSpPr>
        <p:spPr>
          <a:xfrm>
            <a:off x="4825488" y="1401966"/>
            <a:ext cx="3564132" cy="2528361"/>
          </a:xfrm>
          <a:prstGeom prst="rect">
            <a:avLst/>
          </a:prstGeom>
        </p:spPr>
        <p:txBody>
          <a:bodyPr spcFirstLastPara="1" wrap="square" lIns="91425" tIns="91425" rIns="91425" bIns="91425" anchor="t" anchorCtr="0">
            <a:noAutofit/>
          </a:bodyPr>
          <a:lstStyle/>
          <a:p>
            <a:pPr indent="-317500">
              <a:buSzPts val="1400"/>
              <a:buFont typeface="Muli"/>
              <a:buChar char="●"/>
            </a:pPr>
            <a:r>
              <a:rPr lang="el-GR" dirty="0"/>
              <a:t>Επίδειξη και Υλοποίηση Σχεδιασμού (</a:t>
            </a:r>
            <a:r>
              <a:rPr lang="en-GB" dirty="0"/>
              <a:t>Proof of Concept</a:t>
            </a:r>
            <a:r>
              <a:rPr lang="el-GR" dirty="0"/>
              <a:t>)</a:t>
            </a:r>
            <a:endParaRPr lang="en-GB" dirty="0"/>
          </a:p>
          <a:p>
            <a:pPr indent="-317500">
              <a:buSzPts val="1400"/>
              <a:buFont typeface="Muli"/>
              <a:buChar char="●"/>
            </a:pPr>
            <a:r>
              <a:rPr lang="el-GR" altLang="zh-CN" dirty="0"/>
              <a:t>Διαχείριση του κύκλου ζωής προϊόντων</a:t>
            </a:r>
          </a:p>
          <a:p>
            <a:pPr indent="-317500">
              <a:buSzPts val="1400"/>
              <a:buFont typeface="Muli"/>
              <a:buChar char="●"/>
            </a:pPr>
            <a:r>
              <a:rPr lang="el-GR" dirty="0"/>
              <a:t>Δημιουργία πρωτοτύπων και κατασκευή (π.χ. τρισδιάστατη εκτύπωση, κατεργασία CNC, κοπή και χάραξη με λέιζερ)</a:t>
            </a:r>
          </a:p>
          <a:p>
            <a:pPr indent="-317500">
              <a:buSzPts val="1400"/>
              <a:buFont typeface="Muli"/>
              <a:buChar char="●"/>
            </a:pPr>
            <a:r>
              <a:rPr lang="en-US" altLang="zh-CN" dirty="0"/>
              <a:t>3D</a:t>
            </a:r>
            <a:r>
              <a:rPr lang="zh-CN" altLang="en-US" dirty="0"/>
              <a:t> </a:t>
            </a:r>
            <a:r>
              <a:rPr lang="el-GR" dirty="0"/>
              <a:t>απεικόνιση</a:t>
            </a:r>
            <a:r>
              <a:rPr lang="en-GB" dirty="0"/>
              <a:t> </a:t>
            </a:r>
            <a:r>
              <a:rPr lang="el-GR" dirty="0"/>
              <a:t>γραφικών και κίνησης (</a:t>
            </a:r>
            <a:r>
              <a:rPr lang="en-US" dirty="0"/>
              <a:t>rendering &amp;</a:t>
            </a:r>
            <a:r>
              <a:rPr lang="en-GB" dirty="0"/>
              <a:t> animation) </a:t>
            </a:r>
            <a:r>
              <a:rPr lang="el-GR" dirty="0"/>
              <a:t>για καλύτερη </a:t>
            </a:r>
            <a:r>
              <a:rPr lang="el-GR" dirty="0" err="1"/>
              <a:t>οπτικοποίηση</a:t>
            </a:r>
            <a:endParaRPr lang="en-GB" dirty="0"/>
          </a:p>
          <a:p>
            <a:pPr marL="0" lvl="0" indent="0"/>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13051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Τρισδιάστατη</a:t>
            </a:r>
            <a:r>
              <a:rPr lang="en" dirty="0"/>
              <a:t> </a:t>
            </a:r>
            <a:r>
              <a:rPr lang="el-GR" dirty="0"/>
              <a:t>Απεικόνιση</a:t>
            </a:r>
            <a:endParaRPr dirty="0"/>
          </a:p>
        </p:txBody>
      </p:sp>
      <p:sp>
        <p:nvSpPr>
          <p:cNvPr id="69" name="TextBox 68">
            <a:extLst>
              <a:ext uri="{FF2B5EF4-FFF2-40B4-BE49-F238E27FC236}">
                <a16:creationId xmlns:a16="http://schemas.microsoft.com/office/drawing/2014/main" id="{604A2A5E-CAC8-B944-A85F-F5362B1786BD}"/>
              </a:ext>
            </a:extLst>
          </p:cNvPr>
          <p:cNvSpPr txBox="1"/>
          <p:nvPr/>
        </p:nvSpPr>
        <p:spPr>
          <a:xfrm>
            <a:off x="628650" y="883836"/>
            <a:ext cx="7441199" cy="4401205"/>
          </a:xfrm>
          <a:prstGeom prst="rect">
            <a:avLst/>
          </a:prstGeom>
          <a:noFill/>
        </p:spPr>
        <p:txBody>
          <a:bodyPr wrap="square">
            <a:spAutoFit/>
          </a:bodyPr>
          <a:lstStyle/>
          <a:p>
            <a:pPr marL="0" lvl="0" indent="0" algn="just"/>
            <a:r>
              <a:rPr lang="el-GR" dirty="0">
                <a:solidFill>
                  <a:srgbClr val="343433"/>
                </a:solidFill>
                <a:latin typeface="Muli" panose="02000503000000000000" pitchFamily="2" charset="77"/>
              </a:rPr>
              <a:t>Η τρισδιάστατη απεικόνιση (3</a:t>
            </a:r>
            <a:r>
              <a:rPr lang="en-US" dirty="0">
                <a:solidFill>
                  <a:srgbClr val="343433"/>
                </a:solidFill>
                <a:latin typeface="Muli" panose="02000503000000000000" pitchFamily="2" charset="77"/>
              </a:rPr>
              <a:t>D rendering)</a:t>
            </a:r>
            <a:r>
              <a:rPr lang="el-GR" dirty="0">
                <a:solidFill>
                  <a:srgbClr val="343433"/>
                </a:solidFill>
                <a:latin typeface="Muli" panose="02000503000000000000" pitchFamily="2" charset="77"/>
              </a:rPr>
              <a:t> είναι μια διαδικασία που χρησιμοποιεί τα γραφικά του υπολογιστή για τη μετατροπή των τρισδιάστατων ψηφιακών μοντέλων σε </a:t>
            </a:r>
            <a:r>
              <a:rPr lang="el-GR" dirty="0" err="1">
                <a:solidFill>
                  <a:srgbClr val="343433"/>
                </a:solidFill>
                <a:latin typeface="Muli" panose="02000503000000000000" pitchFamily="2" charset="77"/>
              </a:rPr>
              <a:t>φωτορεαλιστικές</a:t>
            </a:r>
            <a:r>
              <a:rPr lang="el-GR" dirty="0">
                <a:solidFill>
                  <a:srgbClr val="343433"/>
                </a:solidFill>
                <a:latin typeface="Muli" panose="02000503000000000000" pitchFamily="2" charset="77"/>
              </a:rPr>
              <a:t> ή μη εικόνες. Η τρισδιάστατη απεικόνιση αποδίδει την τελική εμφάνιση των μοντέλων χρησιμοποιώντας οπτικά εφέ όπως φωτισμός, σκιές, αντανακλάσεις ή και θόλωση κίνησης (</a:t>
            </a:r>
            <a:r>
              <a:rPr lang="en-US" dirty="0">
                <a:solidFill>
                  <a:srgbClr val="343433"/>
                </a:solidFill>
                <a:latin typeface="Muli" panose="02000503000000000000" pitchFamily="2" charset="77"/>
              </a:rPr>
              <a:t>motion blur)</a:t>
            </a:r>
            <a:r>
              <a:rPr lang="el-GR" dirty="0">
                <a:solidFill>
                  <a:srgbClr val="343433"/>
                </a:solidFill>
                <a:latin typeface="Muli" panose="02000503000000000000" pitchFamily="2" charset="77"/>
              </a:rPr>
              <a:t>. Οι διαφορετικοί τύποι απεικόνισης κυμαίνονται από εξαιρετικά απλές μη ρεαλιστικές απεικονίσεις που θυμίζουν σκίτσα μέχρι πλήρως ρεαλιστικές εικόνες που είναι δυσδιάκριτες από μια πραγματική φωτογραφία του προϊόντος. Προφανώς, ανάλογα με την ποιότητα του ρεαλισμού, μια 3</a:t>
            </a:r>
            <a:r>
              <a:rPr lang="en-US" dirty="0">
                <a:solidFill>
                  <a:srgbClr val="343433"/>
                </a:solidFill>
                <a:latin typeface="Muli" panose="02000503000000000000" pitchFamily="2" charset="77"/>
              </a:rPr>
              <a:t>D </a:t>
            </a:r>
            <a:r>
              <a:rPr lang="el-GR" dirty="0">
                <a:solidFill>
                  <a:srgbClr val="343433"/>
                </a:solidFill>
                <a:latin typeface="Muli" panose="02000503000000000000" pitchFamily="2" charset="77"/>
              </a:rPr>
              <a:t>απεικόνιση μπορεί να απαιτεί από κλάσματα δευτερολέπτου μέχρι ολόκληρες μέρες υπολογιστικής ισχύος.</a:t>
            </a:r>
          </a:p>
          <a:p>
            <a:pPr marL="0" lvl="0" indent="0" algn="just"/>
            <a:endParaRPr lang="en-GB" dirty="0">
              <a:solidFill>
                <a:srgbClr val="343433"/>
              </a:solidFill>
              <a:latin typeface="Muli" panose="02000503000000000000" pitchFamily="2" charset="77"/>
            </a:endParaRPr>
          </a:p>
          <a:p>
            <a:pPr marL="0" lvl="0" indent="0" algn="just"/>
            <a:r>
              <a:rPr lang="el-GR" dirty="0">
                <a:solidFill>
                  <a:srgbClr val="343433"/>
                </a:solidFill>
                <a:latin typeface="Muli" panose="02000503000000000000" pitchFamily="2" charset="77"/>
              </a:rPr>
              <a:t>Τα περισσότερα λογισμικά </a:t>
            </a:r>
            <a:r>
              <a:rPr lang="en-US" dirty="0">
                <a:solidFill>
                  <a:srgbClr val="343433"/>
                </a:solidFill>
                <a:latin typeface="Muli" panose="02000503000000000000" pitchFamily="2" charset="77"/>
              </a:rPr>
              <a:t>3D </a:t>
            </a:r>
            <a:r>
              <a:rPr lang="el-GR" dirty="0">
                <a:solidFill>
                  <a:srgbClr val="343433"/>
                </a:solidFill>
                <a:latin typeface="Muli" panose="02000503000000000000" pitchFamily="2" charset="77"/>
              </a:rPr>
              <a:t>μοντελοποίησης προσφέρουν προηγμένες δυνατότητες απεικόνισης τόσο σε στατικά όσο και σε κινούμενα μοντέλα μέσω </a:t>
            </a:r>
            <a:r>
              <a:rPr lang="en-US" dirty="0">
                <a:solidFill>
                  <a:srgbClr val="343433"/>
                </a:solidFill>
                <a:latin typeface="Muli" panose="02000503000000000000" pitchFamily="2" charset="77"/>
              </a:rPr>
              <a:t>animation, </a:t>
            </a:r>
            <a:r>
              <a:rPr lang="el-GR" dirty="0">
                <a:solidFill>
                  <a:srgbClr val="343433"/>
                </a:solidFill>
                <a:latin typeface="Muli" panose="02000503000000000000" pitchFamily="2" charset="77"/>
              </a:rPr>
              <a:t>προσφέροντας εξαιρετικές δυνατότητες </a:t>
            </a:r>
            <a:r>
              <a:rPr lang="el-GR" dirty="0" err="1">
                <a:solidFill>
                  <a:srgbClr val="343433"/>
                </a:solidFill>
                <a:latin typeface="Muli" panose="02000503000000000000" pitchFamily="2" charset="77"/>
              </a:rPr>
              <a:t>οπτικοποίησης</a:t>
            </a:r>
            <a:r>
              <a:rPr lang="el-GR" dirty="0">
                <a:solidFill>
                  <a:srgbClr val="343433"/>
                </a:solidFill>
                <a:latin typeface="Muli" panose="02000503000000000000" pitchFamily="2" charset="77"/>
              </a:rPr>
              <a:t> του πραγματικού προϊόντος σε ένα ψηφιακό περιβάλλον, όπως τα:</a:t>
            </a:r>
          </a:p>
          <a:p>
            <a:pPr marL="457200" lvl="0" indent="-317500" algn="just">
              <a:buClr>
                <a:srgbClr val="343434"/>
              </a:buClr>
              <a:buSzPts val="1400"/>
              <a:buFont typeface="Muli"/>
              <a:buChar char="●"/>
            </a:pPr>
            <a:r>
              <a:rPr lang="en-US" altLang="zh-CN" dirty="0" err="1">
                <a:solidFill>
                  <a:srgbClr val="343434"/>
                </a:solidFill>
                <a:latin typeface="Muli"/>
                <a:sym typeface="Muli"/>
              </a:rPr>
              <a:t>Solidworks</a:t>
            </a:r>
            <a:endParaRPr lang="el-GR" altLang="zh-CN" dirty="0">
              <a:solidFill>
                <a:srgbClr val="343434"/>
              </a:solidFill>
              <a:latin typeface="Muli"/>
              <a:sym typeface="Muli"/>
            </a:endParaRPr>
          </a:p>
          <a:p>
            <a:pPr marL="457200" lvl="0" indent="-317500" algn="just">
              <a:buClr>
                <a:srgbClr val="343434"/>
              </a:buClr>
              <a:buSzPts val="1400"/>
              <a:buFont typeface="Muli"/>
              <a:buChar char="●"/>
            </a:pPr>
            <a:r>
              <a:rPr lang="en-US" altLang="zh-CN" dirty="0">
                <a:solidFill>
                  <a:srgbClr val="343434"/>
                </a:solidFill>
                <a:latin typeface="Muli"/>
                <a:sym typeface="Muli"/>
              </a:rPr>
              <a:t>Alias</a:t>
            </a:r>
          </a:p>
          <a:p>
            <a:pPr marL="457200" lvl="0" indent="-317500" algn="just">
              <a:buClr>
                <a:srgbClr val="343434"/>
              </a:buClr>
              <a:buSzPts val="1400"/>
              <a:buFont typeface="Muli"/>
              <a:buChar char="●"/>
            </a:pPr>
            <a:r>
              <a:rPr lang="en-US" altLang="zh-CN" dirty="0">
                <a:solidFill>
                  <a:srgbClr val="343434"/>
                </a:solidFill>
                <a:latin typeface="Muli"/>
                <a:sym typeface="Muli"/>
              </a:rPr>
              <a:t>3DS</a:t>
            </a:r>
            <a:r>
              <a:rPr lang="zh-CN" altLang="en-US" dirty="0">
                <a:solidFill>
                  <a:srgbClr val="343434"/>
                </a:solidFill>
                <a:latin typeface="Muli"/>
                <a:sym typeface="Muli"/>
              </a:rPr>
              <a:t> </a:t>
            </a:r>
            <a:r>
              <a:rPr lang="en-US" altLang="zh-CN" dirty="0">
                <a:solidFill>
                  <a:srgbClr val="343434"/>
                </a:solidFill>
                <a:latin typeface="Muli"/>
                <a:sym typeface="Muli"/>
              </a:rPr>
              <a:t>Max</a:t>
            </a:r>
          </a:p>
          <a:p>
            <a:pPr marL="457200" lvl="0" indent="-317500" algn="just">
              <a:buClr>
                <a:srgbClr val="343434"/>
              </a:buClr>
              <a:buSzPts val="1400"/>
              <a:buFont typeface="Muli"/>
              <a:buChar char="●"/>
            </a:pPr>
            <a:r>
              <a:rPr lang="en-US" altLang="zh-CN" dirty="0">
                <a:solidFill>
                  <a:srgbClr val="343434"/>
                </a:solidFill>
                <a:latin typeface="Muli"/>
                <a:sym typeface="Muli"/>
              </a:rPr>
              <a:t>Maya</a:t>
            </a:r>
          </a:p>
          <a:p>
            <a:pPr marL="457200" lvl="0" indent="-317500" algn="just">
              <a:buClr>
                <a:srgbClr val="343434"/>
              </a:buClr>
              <a:buSzPts val="1400"/>
              <a:buFont typeface="Muli"/>
              <a:buChar char="●"/>
            </a:pPr>
            <a:r>
              <a:rPr lang="el-GR" altLang="zh-CN" dirty="0">
                <a:solidFill>
                  <a:srgbClr val="343434"/>
                </a:solidFill>
                <a:latin typeface="Muli"/>
                <a:sym typeface="Muli"/>
              </a:rPr>
              <a:t>Και πολλά άλλα…</a:t>
            </a:r>
            <a:endParaRPr lang="en-GB" dirty="0">
              <a:solidFill>
                <a:srgbClr val="343433"/>
              </a:solidFill>
              <a:latin typeface="Muli" panose="02000503000000000000" pitchFamily="2" charset="77"/>
            </a:endParaRPr>
          </a:p>
          <a:p>
            <a:pPr marL="0" lvl="0" indent="0" algn="just"/>
            <a:endParaRPr lang="en-GB" dirty="0">
              <a:solidFill>
                <a:srgbClr val="343433"/>
              </a:solidFill>
              <a:latin typeface="Muli" panose="02000503000000000000" pitchFamily="2" charset="77"/>
            </a:endParaRPr>
          </a:p>
        </p:txBody>
      </p:sp>
    </p:spTree>
    <p:extLst>
      <p:ext uri="{BB962C8B-B14F-4D97-AF65-F5344CB8AC3E}">
        <p14:creationId xmlns:p14="http://schemas.microsoft.com/office/powerpoint/2010/main" val="3994404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4720589" y="276446"/>
            <a:ext cx="4184959" cy="1394451"/>
          </a:xfrm>
          <a:prstGeom prst="rect">
            <a:avLst/>
          </a:prstGeom>
        </p:spPr>
        <p:txBody>
          <a:bodyPr spcFirstLastPara="1" wrap="square" lIns="91425" tIns="91425" rIns="91425" bIns="91425" anchor="b" anchorCtr="0">
            <a:noAutofit/>
          </a:bodyPr>
          <a:lstStyle/>
          <a:p>
            <a:r>
              <a:rPr lang="el-GR" altLang="zh-CN" dirty="0"/>
              <a:t>Ποιο από τα παρακάτω αποτελεί ένα προϊόν 3</a:t>
            </a:r>
            <a:r>
              <a:rPr lang="en-US" altLang="zh-CN" dirty="0"/>
              <a:t>D </a:t>
            </a:r>
            <a:r>
              <a:rPr lang="el-GR" altLang="zh-CN" dirty="0"/>
              <a:t>απεικόνισης?</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575497"/>
            <a:ext cx="3040800" cy="4825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C00000"/>
                </a:solidFill>
              </a:rPr>
              <a:t>Answer: D. </a:t>
            </a:r>
            <a:r>
              <a:rPr lang="el-GR" dirty="0">
                <a:solidFill>
                  <a:srgbClr val="C00000"/>
                </a:solidFill>
              </a:rPr>
              <a:t>Όλα τα παραπάνω</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665;p62">
            <a:extLst>
              <a:ext uri="{FF2B5EF4-FFF2-40B4-BE49-F238E27FC236}">
                <a16:creationId xmlns:a16="http://schemas.microsoft.com/office/drawing/2014/main" id="{2AC1B3AD-B310-5F46-B40D-03C7F48CB323}"/>
              </a:ext>
            </a:extLst>
          </p:cNvPr>
          <p:cNvSpPr>
            <a:spLocks noChangeAspect="1"/>
          </p:cNvSpPr>
          <p:nvPr/>
        </p:nvSpPr>
        <p:spPr>
          <a:xfrm>
            <a:off x="4881338" y="1839592"/>
            <a:ext cx="1800000" cy="1238942"/>
          </a:xfrm>
          <a:prstGeom prst="roundRect">
            <a:avLst>
              <a:gd name="adj" fmla="val 16667"/>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6" name="Google Shape;1167;p50">
            <a:extLst>
              <a:ext uri="{FF2B5EF4-FFF2-40B4-BE49-F238E27FC236}">
                <a16:creationId xmlns:a16="http://schemas.microsoft.com/office/drawing/2014/main" id="{B26C4CBA-BA31-A34A-85C5-CB5018B390A4}"/>
              </a:ext>
            </a:extLst>
          </p:cNvPr>
          <p:cNvSpPr txBox="1">
            <a:spLocks/>
          </p:cNvSpPr>
          <p:nvPr/>
        </p:nvSpPr>
        <p:spPr>
          <a:xfrm>
            <a:off x="4525787" y="1839593"/>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A.</a:t>
            </a:r>
            <a:endParaRPr lang="en-US"/>
          </a:p>
        </p:txBody>
      </p:sp>
      <p:sp>
        <p:nvSpPr>
          <p:cNvPr id="38" name="Google Shape;3665;p62">
            <a:extLst>
              <a:ext uri="{FF2B5EF4-FFF2-40B4-BE49-F238E27FC236}">
                <a16:creationId xmlns:a16="http://schemas.microsoft.com/office/drawing/2014/main" id="{CEFD3A71-64BB-414C-9958-8E3408C75AB0}"/>
              </a:ext>
            </a:extLst>
          </p:cNvPr>
          <p:cNvSpPr>
            <a:spLocks noChangeAspect="1"/>
          </p:cNvSpPr>
          <p:nvPr/>
        </p:nvSpPr>
        <p:spPr>
          <a:xfrm>
            <a:off x="7105550" y="1795342"/>
            <a:ext cx="1800000" cy="1238942"/>
          </a:xfrm>
          <a:prstGeom prst="roundRect">
            <a:avLst>
              <a:gd name="adj" fmla="val 16667"/>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39" name="Google Shape;1167;p50">
            <a:extLst>
              <a:ext uri="{FF2B5EF4-FFF2-40B4-BE49-F238E27FC236}">
                <a16:creationId xmlns:a16="http://schemas.microsoft.com/office/drawing/2014/main" id="{F1AA4405-31F9-4D4A-86E3-E5FE69CB2809}"/>
              </a:ext>
            </a:extLst>
          </p:cNvPr>
          <p:cNvSpPr txBox="1">
            <a:spLocks/>
          </p:cNvSpPr>
          <p:nvPr/>
        </p:nvSpPr>
        <p:spPr>
          <a:xfrm>
            <a:off x="6749999" y="1795342"/>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B.</a:t>
            </a:r>
            <a:endParaRPr lang="en-US"/>
          </a:p>
        </p:txBody>
      </p:sp>
      <p:sp>
        <p:nvSpPr>
          <p:cNvPr id="40" name="Google Shape;3665;p62">
            <a:extLst>
              <a:ext uri="{FF2B5EF4-FFF2-40B4-BE49-F238E27FC236}">
                <a16:creationId xmlns:a16="http://schemas.microsoft.com/office/drawing/2014/main" id="{26A66CEC-81DB-FE4C-9ABB-84865ADC38EF}"/>
              </a:ext>
            </a:extLst>
          </p:cNvPr>
          <p:cNvSpPr>
            <a:spLocks noChangeAspect="1"/>
          </p:cNvSpPr>
          <p:nvPr/>
        </p:nvSpPr>
        <p:spPr>
          <a:xfrm>
            <a:off x="4926216" y="3226156"/>
            <a:ext cx="1800000" cy="1238942"/>
          </a:xfrm>
          <a:prstGeom prst="roundRect">
            <a:avLst>
              <a:gd name="adj" fmla="val 16667"/>
            </a:avLst>
          </a:prstGeom>
          <a:blipFill>
            <a:blip r:embed="rId6"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1167;p50">
            <a:extLst>
              <a:ext uri="{FF2B5EF4-FFF2-40B4-BE49-F238E27FC236}">
                <a16:creationId xmlns:a16="http://schemas.microsoft.com/office/drawing/2014/main" id="{D361A53F-97B0-CC4C-9E5A-BF0A5FBC0A31}"/>
              </a:ext>
            </a:extLst>
          </p:cNvPr>
          <p:cNvSpPr txBox="1">
            <a:spLocks/>
          </p:cNvSpPr>
          <p:nvPr/>
        </p:nvSpPr>
        <p:spPr>
          <a:xfrm>
            <a:off x="4570665" y="3226156"/>
            <a:ext cx="355552"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a:t>C.</a:t>
            </a:r>
            <a:endParaRPr lang="en-US"/>
          </a:p>
        </p:txBody>
      </p:sp>
      <p:sp>
        <p:nvSpPr>
          <p:cNvPr id="43" name="Google Shape;1167;p50">
            <a:extLst>
              <a:ext uri="{FF2B5EF4-FFF2-40B4-BE49-F238E27FC236}">
                <a16:creationId xmlns:a16="http://schemas.microsoft.com/office/drawing/2014/main" id="{D3AF7012-5C79-3343-947C-6D43D7BBA806}"/>
              </a:ext>
            </a:extLst>
          </p:cNvPr>
          <p:cNvSpPr txBox="1">
            <a:spLocks/>
          </p:cNvSpPr>
          <p:nvPr/>
        </p:nvSpPr>
        <p:spPr>
          <a:xfrm>
            <a:off x="6749998" y="3220233"/>
            <a:ext cx="2155551" cy="11911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lgn="just"/>
            <a:r>
              <a:rPr lang="en-US" altLang="zh-CN" dirty="0"/>
              <a:t>D.   </a:t>
            </a:r>
            <a:r>
              <a:rPr lang="el-GR" altLang="zh-CN" dirty="0"/>
              <a:t>Όλα τα παραπάνω</a:t>
            </a:r>
            <a:endParaRPr lang="en-US" altLang="zh-CN" dirty="0"/>
          </a:p>
        </p:txBody>
      </p:sp>
    </p:spTree>
    <p:extLst>
      <p:ext uri="{BB962C8B-B14F-4D97-AF65-F5344CB8AC3E}">
        <p14:creationId xmlns:p14="http://schemas.microsoft.com/office/powerpoint/2010/main" val="3683060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699" y="1067438"/>
            <a:ext cx="3769993" cy="1820304"/>
          </a:xfrm>
          <a:prstGeom prst="rect">
            <a:avLst/>
          </a:prstGeom>
        </p:spPr>
        <p:txBody>
          <a:bodyPr spcFirstLastPara="1" wrap="square" lIns="91425" tIns="91425" rIns="91425" bIns="91425" anchor="b" anchorCtr="0">
            <a:noAutofit/>
          </a:bodyPr>
          <a:lstStyle/>
          <a:p>
            <a:r>
              <a:rPr lang="el-GR" dirty="0"/>
              <a:t>Για ποιες από τις παρακάτω κατασκευαστικές μεθόδους μπορεί να χρησιμοποιηθεί ένα πρόγραμμα </a:t>
            </a:r>
            <a:r>
              <a:rPr lang="en-US" dirty="0"/>
              <a:t>CAD?</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solidFill>
                  <a:srgbClr val="C00000"/>
                </a:solidFill>
              </a:rPr>
              <a:t>Απάντηση</a:t>
            </a:r>
            <a:r>
              <a:rPr lang="en" dirty="0">
                <a:solidFill>
                  <a:srgbClr val="C00000"/>
                </a:solidFill>
              </a:rPr>
              <a:t>: D. </a:t>
            </a:r>
            <a:r>
              <a:rPr lang="el-GR" dirty="0">
                <a:solidFill>
                  <a:srgbClr val="C00000"/>
                </a:solidFill>
              </a:rPr>
              <a:t>Όλα τα παραπάνω</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896680"/>
            <a:ext cx="3040800" cy="10218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342900" indent="-342900">
              <a:buAutoNum type="alphaUcPeriod"/>
            </a:pPr>
            <a:r>
              <a:rPr lang="el-GR" dirty="0"/>
              <a:t>Τρισδιάστατη εκτύπωση</a:t>
            </a:r>
          </a:p>
          <a:p>
            <a:pPr marL="342900" indent="-342900">
              <a:buAutoNum type="alphaUcPeriod"/>
            </a:pPr>
            <a:r>
              <a:rPr lang="el-GR" dirty="0"/>
              <a:t>Κατεργασία με CNC</a:t>
            </a:r>
          </a:p>
          <a:p>
            <a:pPr marL="342900" indent="-342900">
              <a:buAutoNum type="alphaUcPeriod"/>
            </a:pPr>
            <a:r>
              <a:rPr lang="el-GR" dirty="0"/>
              <a:t>Κοπή και χάραξη με λέιζερ</a:t>
            </a:r>
          </a:p>
          <a:p>
            <a:pPr marL="342900" indent="-342900">
              <a:buAutoNum type="alphaUcPeriod"/>
            </a:pPr>
            <a:r>
              <a:rPr lang="el-GR" dirty="0"/>
              <a:t>Όλα τα παραπάνω</a:t>
            </a:r>
            <a:endParaRPr lang="en-US" dirty="0"/>
          </a:p>
        </p:txBody>
      </p:sp>
    </p:spTree>
    <p:extLst>
      <p:ext uri="{BB962C8B-B14F-4D97-AF65-F5344CB8AC3E}">
        <p14:creationId xmlns:p14="http://schemas.microsoft.com/office/powerpoint/2010/main" val="1263949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936750"/>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Πλεονεκτήματα και Μειονεκτήματα του </a:t>
            </a:r>
            <a:r>
              <a:rPr lang="en-US" dirty="0"/>
              <a:t>CAD</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714752"/>
            <a:ext cx="3040800" cy="10605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l-GR" dirty="0"/>
              <a:t>Ας δούμε μερικά από τα βασικά πλεονεκτήματα και μειονεκτήματα της ενσωμάτωσης της χρήσης του CAD στην ανάπτυξη προϊόντων.</a:t>
            </a:r>
          </a:p>
        </p:txBody>
      </p:sp>
    </p:spTree>
    <p:extLst>
      <p:ext uri="{BB962C8B-B14F-4D97-AF65-F5344CB8AC3E}">
        <p14:creationId xmlns:p14="http://schemas.microsoft.com/office/powerpoint/2010/main" val="21280803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Πλεονεκτήματα </a:t>
            </a:r>
            <a:r>
              <a:rPr lang="en-US" dirty="0"/>
              <a:t>CAD</a:t>
            </a:r>
            <a:endParaRPr lang="en-GB" dirty="0"/>
          </a:p>
        </p:txBody>
      </p:sp>
      <p:sp>
        <p:nvSpPr>
          <p:cNvPr id="6" name="Google Shape;1029;p44"/>
          <p:cNvSpPr txBox="1">
            <a:spLocks/>
          </p:cNvSpPr>
          <p:nvPr/>
        </p:nvSpPr>
        <p:spPr>
          <a:xfrm>
            <a:off x="779049" y="950447"/>
            <a:ext cx="813186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lgn="just">
              <a:buClr>
                <a:srgbClr val="343434"/>
              </a:buClr>
              <a:buSzPts val="1400"/>
              <a:buFont typeface="Muli"/>
              <a:buChar char="●"/>
            </a:pPr>
            <a:r>
              <a:rPr lang="el-GR" b="1" dirty="0" err="1">
                <a:latin typeface="Muli" panose="02000503000000000000" pitchFamily="2" charset="77"/>
              </a:rPr>
              <a:t>Οπτικοποίηση</a:t>
            </a:r>
            <a:r>
              <a:rPr lang="el-GR" b="1" dirty="0">
                <a:latin typeface="Muli" panose="02000503000000000000" pitchFamily="2" charset="77"/>
              </a:rPr>
              <a:t> (</a:t>
            </a:r>
            <a:r>
              <a:rPr lang="en-GB" b="1" dirty="0">
                <a:latin typeface="Muli" panose="02000503000000000000" pitchFamily="2" charset="77"/>
              </a:rPr>
              <a:t>Visualisation</a:t>
            </a:r>
            <a:r>
              <a:rPr lang="el-GR" b="1" dirty="0">
                <a:latin typeface="Muli" panose="02000503000000000000" pitchFamily="2" charset="77"/>
              </a:rPr>
              <a:t>)</a:t>
            </a:r>
            <a:endParaRPr lang="en-GB" dirty="0">
              <a:latin typeface="Muli" panose="02000503000000000000" pitchFamily="2" charset="77"/>
            </a:endParaRPr>
          </a:p>
          <a:p>
            <a:pPr algn="just"/>
            <a:r>
              <a:rPr lang="el-GR" dirty="0">
                <a:latin typeface="Muli" panose="02000503000000000000" pitchFamily="2" charset="77"/>
              </a:rPr>
              <a:t>Προσφέρει τη δυνατότητα δημιουργίας και ρεαλιστικής αναπαράστασης 2D σχεδίων και 3D μοντέλων, μειώνοντας την ανάγκη για πολλαπλά φυσικά πρωτότυπα, το κόστος παραγωγής και επιταχύνοντας τη διαδικασία σχεδιασμού μεταξύ της αρχικής ιδέας και του τελικού προϊόντος.</a:t>
            </a:r>
          </a:p>
          <a:p>
            <a:pPr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Βελτίωση της Ακρίβειας και Ποιότητας Σχεδιασμού</a:t>
            </a:r>
            <a:endParaRPr lang="en-GB" dirty="0">
              <a:latin typeface="Muli" panose="02000503000000000000" pitchFamily="2" charset="77"/>
            </a:endParaRPr>
          </a:p>
          <a:p>
            <a:pPr algn="just"/>
            <a:r>
              <a:rPr lang="el-GR" dirty="0">
                <a:latin typeface="Muli" panose="02000503000000000000" pitchFamily="2" charset="77"/>
              </a:rPr>
              <a:t>Η ψηφιακή αναπαράσταση στο CAD είναι εξαιρετικά ρεαλιστική, καθιστώντας τη περισσότερο ακριβή σε σύγκριση με τις παραδοσιακές προσεγγίσεις, και  επιτρέπει στους σχεδιαστές και τους μηχανικούς να σχεδιάζουν με εξαιρετική ακρίβεια.</a:t>
            </a:r>
          </a:p>
          <a:p>
            <a:pPr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Βελτιστοποίηση (</a:t>
            </a:r>
            <a:r>
              <a:rPr lang="en-GB" b="1" dirty="0">
                <a:latin typeface="Muli" panose="02000503000000000000" pitchFamily="2" charset="77"/>
              </a:rPr>
              <a:t>Optimisation</a:t>
            </a:r>
            <a:r>
              <a:rPr lang="el-GR" b="1" dirty="0">
                <a:latin typeface="Muli" panose="02000503000000000000" pitchFamily="2" charset="77"/>
              </a:rPr>
              <a:t>)</a:t>
            </a:r>
            <a:endParaRPr lang="en-GB" dirty="0">
              <a:latin typeface="Muli" panose="02000503000000000000" pitchFamily="2" charset="77"/>
            </a:endParaRPr>
          </a:p>
          <a:p>
            <a:pPr algn="just"/>
            <a:r>
              <a:rPr lang="el-GR" dirty="0">
                <a:latin typeface="Muli" panose="02000503000000000000" pitchFamily="2" charset="77"/>
              </a:rPr>
              <a:t>Το λογισμικό CAD βοηθά στον εντοπισμό σφαλμάτων, στη διάγνωση και την επίλυσή του κατά τη διάρκεια της διαδικασίας σχεδιασμού, στην εκτέλεση προσομοιώσεων για τη μελέτη του πως το προϊόν μας θα συμπεριφερθεί υπό πραγματικές συνθήκες λειτουργίας.</a:t>
            </a:r>
          </a:p>
          <a:p>
            <a:pPr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Υλοποίηση (</a:t>
            </a:r>
            <a:r>
              <a:rPr lang="en-GB" b="1" dirty="0">
                <a:latin typeface="Muli" panose="02000503000000000000" pitchFamily="2" charset="77"/>
              </a:rPr>
              <a:t>Realisation</a:t>
            </a:r>
            <a:r>
              <a:rPr lang="el-GR" b="1" dirty="0">
                <a:latin typeface="Muli" panose="02000503000000000000" pitchFamily="2" charset="77"/>
              </a:rPr>
              <a:t>)</a:t>
            </a:r>
            <a:endParaRPr lang="en-GB" dirty="0">
              <a:latin typeface="Muli" panose="02000503000000000000" pitchFamily="2" charset="77"/>
            </a:endParaRPr>
          </a:p>
          <a:p>
            <a:pPr algn="just"/>
            <a:r>
              <a:rPr lang="el-GR" dirty="0">
                <a:latin typeface="Muli" panose="02000503000000000000" pitchFamily="2" charset="77"/>
              </a:rPr>
              <a:t>Δυνατότητα δημιουργίας ρεαλιστικών εικονικών πρωτοτύπων που προσομοιάζουν το πώς θα δείχνει το τελικό προϊόν στον πραγματικό κόσμο.</a:t>
            </a:r>
            <a:endParaRPr lang="en-GB" dirty="0">
              <a:latin typeface="Muli" panose="02000503000000000000" pitchFamily="2" charset="77"/>
            </a:endParaRPr>
          </a:p>
        </p:txBody>
      </p:sp>
    </p:spTree>
    <p:extLst>
      <p:ext uri="{BB962C8B-B14F-4D97-AF65-F5344CB8AC3E}">
        <p14:creationId xmlns:p14="http://schemas.microsoft.com/office/powerpoint/2010/main" val="2082585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Πλεονεκτήματα </a:t>
            </a:r>
            <a:r>
              <a:rPr lang="en-US" dirty="0"/>
              <a:t>CAD</a:t>
            </a:r>
            <a:endParaRPr lang="en-GB" dirty="0"/>
          </a:p>
        </p:txBody>
      </p:sp>
      <p:sp>
        <p:nvSpPr>
          <p:cNvPr id="6" name="Google Shape;1029;p44"/>
          <p:cNvSpPr txBox="1">
            <a:spLocks/>
          </p:cNvSpPr>
          <p:nvPr/>
        </p:nvSpPr>
        <p:spPr>
          <a:xfrm>
            <a:off x="779049" y="950448"/>
            <a:ext cx="8131868" cy="41930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lgn="just">
              <a:buClr>
                <a:srgbClr val="343434"/>
              </a:buClr>
              <a:buSzPts val="1400"/>
              <a:buFont typeface="Muli"/>
              <a:buChar char="●"/>
            </a:pPr>
            <a:r>
              <a:rPr lang="el-GR" b="1" dirty="0">
                <a:latin typeface="Muli" panose="02000503000000000000" pitchFamily="2" charset="77"/>
              </a:rPr>
              <a:t>Ακριβής Αποτύπωση (</a:t>
            </a:r>
            <a:r>
              <a:rPr lang="en-GB" b="1" dirty="0">
                <a:latin typeface="Muli" panose="02000503000000000000" pitchFamily="2" charset="77"/>
              </a:rPr>
              <a:t>Documentation)</a:t>
            </a:r>
            <a:endParaRPr lang="en-GB" dirty="0">
              <a:latin typeface="Muli" panose="02000503000000000000" pitchFamily="2" charset="77"/>
            </a:endParaRPr>
          </a:p>
          <a:p>
            <a:pPr lvl="0" algn="just"/>
            <a:r>
              <a:rPr lang="el-GR" dirty="0">
                <a:latin typeface="Muli" panose="02000503000000000000" pitchFamily="2" charset="77"/>
              </a:rPr>
              <a:t>Το λογισμικό </a:t>
            </a:r>
            <a:r>
              <a:rPr lang="en-GB" dirty="0">
                <a:latin typeface="Muli" panose="02000503000000000000" pitchFamily="2" charset="77"/>
              </a:rPr>
              <a:t>CAD</a:t>
            </a:r>
            <a:r>
              <a:rPr lang="el-GR" dirty="0">
                <a:latin typeface="Muli" panose="02000503000000000000" pitchFamily="2" charset="77"/>
              </a:rPr>
              <a:t> αποτυπώνει με πλήρη ακρίβεια κάθε πτυχή ενός σχεδίου: από τις διαστάσεις κάθε κομματιού, μέχρι το πώς συνδέονται τα διαφορετικά εξαρτήματα που απαρτίζουν έναν μηχανισμό.</a:t>
            </a:r>
          </a:p>
          <a:p>
            <a:pPr lvl="0"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Ευελιξία στην τροποποίηση σχεδίων</a:t>
            </a:r>
            <a:endParaRPr lang="en-GB" dirty="0">
              <a:latin typeface="Muli" panose="02000503000000000000" pitchFamily="2" charset="77"/>
            </a:endParaRPr>
          </a:p>
          <a:p>
            <a:pPr lvl="0" algn="just"/>
            <a:r>
              <a:rPr lang="el-GR" dirty="0">
                <a:latin typeface="Muli" panose="02000503000000000000" pitchFamily="2" charset="77"/>
              </a:rPr>
              <a:t>Οι σχεδιαστές μπορούν να τροποποιούν εύκολα τα σχέδιά τους και να κάνουν όσες αλλαγές χρειάζονται, αναβαθμίζοντάς τα. Σε περίπτωση λάθους μπορούν να ανατρέξουν άμεσα σε μια προηγούμενη έκδοση.</a:t>
            </a:r>
          </a:p>
          <a:p>
            <a:pPr marL="457200" lvl="0" indent="-317500" algn="just">
              <a:buClr>
                <a:srgbClr val="343434"/>
              </a:buClr>
              <a:buSzPts val="1400"/>
              <a:buFont typeface="Muli"/>
              <a:buChar char="●"/>
            </a:pPr>
            <a:endParaRPr lang="en-GB" b="1" dirty="0">
              <a:solidFill>
                <a:srgbClr val="343433"/>
              </a:solidFill>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Σχέδια έτοιμα για παραγωγή</a:t>
            </a:r>
            <a:endParaRPr lang="en-GB" dirty="0">
              <a:latin typeface="Muli" panose="02000503000000000000" pitchFamily="2" charset="77"/>
            </a:endParaRPr>
          </a:p>
          <a:p>
            <a:pPr lvl="0" algn="just"/>
            <a:r>
              <a:rPr lang="el-GR" dirty="0">
                <a:latin typeface="Muli" panose="02000503000000000000" pitchFamily="2" charset="77"/>
              </a:rPr>
              <a:t>Τα εικονικά μοντέλα του CAD μπορούν να μετατραπούν άμεσα στην κατάλληλη μορφή αρχείου που είναι συμβατή με τη μέθοδο κατασκευής του προϊόντος.</a:t>
            </a:r>
          </a:p>
          <a:p>
            <a:pPr lvl="0" algn="just"/>
            <a:r>
              <a:rPr lang="en-GB" b="1" dirty="0">
                <a:latin typeface="Muli" panose="02000503000000000000" pitchFamily="2" charset="77"/>
              </a:rPr>
              <a:t> </a:t>
            </a:r>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Διευκόλυνση Συνεργασίας </a:t>
            </a:r>
          </a:p>
          <a:p>
            <a:pPr marL="139700" lvl="0" algn="just">
              <a:buClr>
                <a:srgbClr val="343434"/>
              </a:buClr>
              <a:buSzPts val="1400"/>
            </a:pPr>
            <a:r>
              <a:rPr lang="el-GR" dirty="0">
                <a:latin typeface="Muli" panose="02000503000000000000" pitchFamily="2" charset="77"/>
              </a:rPr>
              <a:t>Μέσω του </a:t>
            </a:r>
            <a:r>
              <a:rPr lang="en-GB" dirty="0">
                <a:latin typeface="Muli" panose="02000503000000000000" pitchFamily="2" charset="77"/>
              </a:rPr>
              <a:t>CAD</a:t>
            </a:r>
            <a:r>
              <a:rPr lang="el-GR" dirty="0">
                <a:latin typeface="Muli" panose="02000503000000000000" pitchFamily="2" charset="77"/>
              </a:rPr>
              <a:t> διευκολύνεται η συνεργασία μεταξύ των μελών μιας σχεδιαστικής ομάδας, καθώς μπορούν σε αληθινό χρόνο να μοιραστούν, τροποποιήσουν και να προσομοιώσουν ένα σχέδιο, ακόμα και αν δε βρίσκονται στον ίδιο χώρο.</a:t>
            </a:r>
            <a:endParaRPr lang="en-GB" dirty="0">
              <a:latin typeface="Muli" panose="02000503000000000000" pitchFamily="2" charset="77"/>
            </a:endParaRPr>
          </a:p>
        </p:txBody>
      </p:sp>
    </p:spTree>
    <p:extLst>
      <p:ext uri="{BB962C8B-B14F-4D97-AF65-F5344CB8AC3E}">
        <p14:creationId xmlns:p14="http://schemas.microsoft.com/office/powerpoint/2010/main" val="2984548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4"/>
        <p:cNvGrpSpPr/>
        <p:nvPr/>
      </p:nvGrpSpPr>
      <p:grpSpPr>
        <a:xfrm>
          <a:off x="0" y="0"/>
          <a:ext cx="0" cy="0"/>
          <a:chOff x="0" y="0"/>
          <a:chExt cx="0" cy="0"/>
        </a:xfrm>
      </p:grpSpPr>
      <p:sp>
        <p:nvSpPr>
          <p:cNvPr id="3615" name="Google Shape;3615;p59"/>
          <p:cNvSpPr txBox="1">
            <a:spLocks noGrp="1"/>
          </p:cNvSpPr>
          <p:nvPr>
            <p:ph type="title"/>
          </p:nvPr>
        </p:nvSpPr>
        <p:spPr>
          <a:xfrm>
            <a:off x="104490" y="1210808"/>
            <a:ext cx="3020335" cy="12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Στατιστικά για τα πλεονεκτήματα της χρήσης </a:t>
            </a:r>
            <a:r>
              <a:rPr lang="en-US" dirty="0"/>
              <a:t>CAD</a:t>
            </a:r>
            <a:endParaRPr dirty="0"/>
          </a:p>
        </p:txBody>
      </p:sp>
      <p:sp>
        <p:nvSpPr>
          <p:cNvPr id="3620" name="Google Shape;3620;p59"/>
          <p:cNvSpPr txBox="1">
            <a:spLocks noGrp="1"/>
          </p:cNvSpPr>
          <p:nvPr>
            <p:ph type="subTitle" idx="1"/>
          </p:nvPr>
        </p:nvSpPr>
        <p:spPr>
          <a:xfrm>
            <a:off x="3436125" y="1645218"/>
            <a:ext cx="2177400" cy="810300"/>
          </a:xfrm>
          <a:prstGeom prst="rect">
            <a:avLst/>
          </a:prstGeom>
        </p:spPr>
        <p:txBody>
          <a:bodyPr spcFirstLastPara="1" wrap="square" lIns="91425" tIns="91425" rIns="91425" bIns="91425" anchor="t" anchorCtr="0">
            <a:noAutofit/>
          </a:bodyPr>
          <a:lstStyle/>
          <a:p>
            <a:pPr marL="0" lvl="0" indent="0"/>
            <a:r>
              <a:rPr lang="el-GR" dirty="0"/>
              <a:t>Αύξηση στην αποτελεσματικότητα της επιχείρησης</a:t>
            </a:r>
          </a:p>
        </p:txBody>
      </p:sp>
      <p:sp>
        <p:nvSpPr>
          <p:cNvPr id="3621" name="Google Shape;3621;p59"/>
          <p:cNvSpPr txBox="1">
            <a:spLocks noGrp="1"/>
          </p:cNvSpPr>
          <p:nvPr>
            <p:ph type="subTitle" idx="2"/>
          </p:nvPr>
        </p:nvSpPr>
        <p:spPr>
          <a:xfrm>
            <a:off x="6236125" y="1645208"/>
            <a:ext cx="2177400" cy="810300"/>
          </a:xfrm>
          <a:prstGeom prst="rect">
            <a:avLst/>
          </a:prstGeom>
        </p:spPr>
        <p:txBody>
          <a:bodyPr spcFirstLastPara="1" wrap="square" lIns="91425" tIns="91425" rIns="91425" bIns="91425" anchor="t" anchorCtr="0">
            <a:noAutofit/>
          </a:bodyPr>
          <a:lstStyle/>
          <a:p>
            <a:pPr marL="0" lvl="0" indent="0"/>
            <a:r>
              <a:rPr lang="el-GR" dirty="0"/>
              <a:t>Μείωση του χρόνου σχεδιασμού</a:t>
            </a:r>
          </a:p>
        </p:txBody>
      </p:sp>
      <p:sp>
        <p:nvSpPr>
          <p:cNvPr id="3622" name="Google Shape;3622;p59"/>
          <p:cNvSpPr txBox="1">
            <a:spLocks noGrp="1"/>
          </p:cNvSpPr>
          <p:nvPr>
            <p:ph type="subTitle" idx="3"/>
          </p:nvPr>
        </p:nvSpPr>
        <p:spPr>
          <a:xfrm>
            <a:off x="3436275" y="3655729"/>
            <a:ext cx="2177400" cy="810300"/>
          </a:xfrm>
          <a:prstGeom prst="rect">
            <a:avLst/>
          </a:prstGeom>
        </p:spPr>
        <p:txBody>
          <a:bodyPr spcFirstLastPara="1" wrap="square" lIns="91425" tIns="91425" rIns="91425" bIns="91425" anchor="t" anchorCtr="0">
            <a:noAutofit/>
          </a:bodyPr>
          <a:lstStyle/>
          <a:p>
            <a:pPr marL="0" lvl="0" indent="0"/>
            <a:r>
              <a:rPr lang="el-GR" dirty="0"/>
              <a:t>Μείωση του κόστος πρωτοτύπων</a:t>
            </a:r>
          </a:p>
        </p:txBody>
      </p:sp>
      <p:sp>
        <p:nvSpPr>
          <p:cNvPr id="3628" name="Google Shape;3628;p59"/>
          <p:cNvSpPr txBox="1">
            <a:spLocks noGrp="1"/>
          </p:cNvSpPr>
          <p:nvPr>
            <p:ph type="title" idx="7"/>
          </p:nvPr>
        </p:nvSpPr>
        <p:spPr>
          <a:xfrm>
            <a:off x="6725650" y="776468"/>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29" name="Google Shape;3629;p59"/>
          <p:cNvSpPr txBox="1">
            <a:spLocks noGrp="1"/>
          </p:cNvSpPr>
          <p:nvPr>
            <p:ph type="title" idx="8"/>
          </p:nvPr>
        </p:nvSpPr>
        <p:spPr>
          <a:xfrm>
            <a:off x="3925800" y="776468"/>
            <a:ext cx="1198200" cy="636000"/>
          </a:xfrm>
          <a:prstGeom prst="rect">
            <a:avLst/>
          </a:prstGeom>
        </p:spPr>
        <p:txBody>
          <a:bodyPr spcFirstLastPara="1" wrap="square" lIns="91425" tIns="91425" rIns="91425" bIns="91425" anchor="ctr" anchorCtr="0">
            <a:noAutofit/>
          </a:bodyPr>
          <a:lstStyle/>
          <a:p>
            <a:pPr lvl="0"/>
            <a:r>
              <a:rPr lang="en" sz="2000"/>
              <a:t>40%</a:t>
            </a:r>
            <a:r>
              <a:rPr lang="en-GB" sz="2000"/>
              <a:t>↑ </a:t>
            </a:r>
            <a:endParaRPr sz="2000"/>
          </a:p>
        </p:txBody>
      </p:sp>
      <p:sp>
        <p:nvSpPr>
          <p:cNvPr id="3630" name="Google Shape;3630;p59"/>
          <p:cNvSpPr txBox="1">
            <a:spLocks noGrp="1"/>
          </p:cNvSpPr>
          <p:nvPr>
            <p:ph type="title" idx="9"/>
          </p:nvPr>
        </p:nvSpPr>
        <p:spPr>
          <a:xfrm>
            <a:off x="3925950" y="2795491"/>
            <a:ext cx="1198200" cy="636000"/>
          </a:xfrm>
          <a:prstGeom prst="rect">
            <a:avLst/>
          </a:prstGeom>
        </p:spPr>
        <p:txBody>
          <a:bodyPr spcFirstLastPara="1" wrap="square" lIns="91425" tIns="91425" rIns="91425" bIns="91425" anchor="ctr" anchorCtr="0">
            <a:noAutofit/>
          </a:bodyPr>
          <a:lstStyle/>
          <a:p>
            <a:pPr lvl="0"/>
            <a:r>
              <a:rPr lang="en" sz="2000"/>
              <a:t>30%</a:t>
            </a:r>
            <a:r>
              <a:rPr lang="en-GB" sz="2000"/>
              <a:t>↓</a:t>
            </a:r>
            <a:endParaRPr sz="2000"/>
          </a:p>
        </p:txBody>
      </p:sp>
      <p:sp>
        <p:nvSpPr>
          <p:cNvPr id="3616" name="Google Shape;3616;p59"/>
          <p:cNvSpPr/>
          <p:nvPr/>
        </p:nvSpPr>
        <p:spPr>
          <a:xfrm>
            <a:off x="4096777" y="2685368"/>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59"/>
          <p:cNvSpPr/>
          <p:nvPr/>
        </p:nvSpPr>
        <p:spPr>
          <a:xfrm>
            <a:off x="6896702"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59"/>
          <p:cNvSpPr/>
          <p:nvPr/>
        </p:nvSpPr>
        <p:spPr>
          <a:xfrm>
            <a:off x="4096777" y="666420"/>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67;p58">
            <a:extLst>
              <a:ext uri="{FF2B5EF4-FFF2-40B4-BE49-F238E27FC236}">
                <a16:creationId xmlns:a16="http://schemas.microsoft.com/office/drawing/2014/main" id="{6C8E40B1-05C2-194A-9976-20D7ADF1A45D}"/>
              </a:ext>
            </a:extLst>
          </p:cNvPr>
          <p:cNvSpPr txBox="1">
            <a:spLocks/>
          </p:cNvSpPr>
          <p:nvPr/>
        </p:nvSpPr>
        <p:spPr>
          <a:xfrm>
            <a:off x="2763774" y="4739709"/>
            <a:ext cx="3451276" cy="2837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indent="0" algn="l"/>
            <a:r>
              <a:rPr lang="en-GB" sz="1100">
                <a:solidFill>
                  <a:srgbClr val="F0F7ED"/>
                </a:solidFill>
              </a:rPr>
              <a:t>PTC - https://</a:t>
            </a:r>
            <a:r>
              <a:rPr lang="en-GB" sz="1100" err="1">
                <a:solidFill>
                  <a:srgbClr val="F0F7ED"/>
                </a:solidFill>
              </a:rPr>
              <a:t>www.ptc.com</a:t>
            </a:r>
            <a:r>
              <a:rPr lang="en-GB" sz="1100">
                <a:solidFill>
                  <a:srgbClr val="F0F7ED"/>
                </a:solidFill>
              </a:rPr>
              <a:t>/</a:t>
            </a:r>
            <a:r>
              <a:rPr lang="en-GB" sz="1100" err="1">
                <a:solidFill>
                  <a:srgbClr val="F0F7ED"/>
                </a:solidFill>
              </a:rPr>
              <a:t>en</a:t>
            </a:r>
            <a:r>
              <a:rPr lang="en-GB" sz="1100">
                <a:solidFill>
                  <a:srgbClr val="F0F7ED"/>
                </a:solidFill>
              </a:rPr>
              <a:t>/technologies/cad</a:t>
            </a:r>
          </a:p>
          <a:p>
            <a:pPr marL="0" lvl="0" indent="0" algn="l"/>
            <a:r>
              <a:rPr lang="en-GB" sz="1100">
                <a:solidFill>
                  <a:srgbClr val="F0F7ED"/>
                </a:solidFill>
              </a:rPr>
              <a:t> </a:t>
            </a:r>
          </a:p>
        </p:txBody>
      </p:sp>
      <p:sp>
        <p:nvSpPr>
          <p:cNvPr id="30" name="Google Shape;3624;p59">
            <a:extLst>
              <a:ext uri="{FF2B5EF4-FFF2-40B4-BE49-F238E27FC236}">
                <a16:creationId xmlns:a16="http://schemas.microsoft.com/office/drawing/2014/main" id="{9297AEBA-7768-6741-A0A6-3BE0CDFADF1C}"/>
              </a:ext>
            </a:extLst>
          </p:cNvPr>
          <p:cNvSpPr/>
          <p:nvPr/>
        </p:nvSpPr>
        <p:spPr>
          <a:xfrm rot="5400000">
            <a:off x="4020825" y="590543"/>
            <a:ext cx="1008000" cy="1008000"/>
          </a:xfrm>
          <a:prstGeom prst="blockArc">
            <a:avLst>
              <a:gd name="adj1" fmla="val 10800000"/>
              <a:gd name="adj2" fmla="val 19590704"/>
              <a:gd name="adj3" fmla="val 15409"/>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19;p59">
            <a:extLst>
              <a:ext uri="{FF2B5EF4-FFF2-40B4-BE49-F238E27FC236}">
                <a16:creationId xmlns:a16="http://schemas.microsoft.com/office/drawing/2014/main" id="{DE1FB97B-B06B-FF49-A721-7402BAE543A1}"/>
              </a:ext>
            </a:extLst>
          </p:cNvPr>
          <p:cNvSpPr/>
          <p:nvPr/>
        </p:nvSpPr>
        <p:spPr>
          <a:xfrm rot="5400000">
            <a:off x="6820600" y="594029"/>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19;p59">
            <a:extLst>
              <a:ext uri="{FF2B5EF4-FFF2-40B4-BE49-F238E27FC236}">
                <a16:creationId xmlns:a16="http://schemas.microsoft.com/office/drawing/2014/main" id="{D85AA066-7BC1-A440-B8A9-307A49AC11DE}"/>
              </a:ext>
            </a:extLst>
          </p:cNvPr>
          <p:cNvSpPr/>
          <p:nvPr/>
        </p:nvSpPr>
        <p:spPr>
          <a:xfrm rot="5400000">
            <a:off x="4026068" y="2609491"/>
            <a:ext cx="1008000" cy="1008000"/>
          </a:xfrm>
          <a:prstGeom prst="blockArc">
            <a:avLst>
              <a:gd name="adj1" fmla="val 10800000"/>
              <a:gd name="adj2" fmla="val 18182207"/>
              <a:gd name="adj3" fmla="val 15308"/>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22;p59">
            <a:extLst>
              <a:ext uri="{FF2B5EF4-FFF2-40B4-BE49-F238E27FC236}">
                <a16:creationId xmlns:a16="http://schemas.microsoft.com/office/drawing/2014/main" id="{130EBFFB-63E3-E345-854E-204AEB891D48}"/>
              </a:ext>
            </a:extLst>
          </p:cNvPr>
          <p:cNvSpPr txBox="1">
            <a:spLocks/>
          </p:cNvSpPr>
          <p:nvPr/>
        </p:nvSpPr>
        <p:spPr>
          <a:xfrm>
            <a:off x="6235975" y="3615108"/>
            <a:ext cx="2177400" cy="810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1pPr>
            <a:lvl2pPr marL="914400" marR="0" lvl="1"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2pPr>
            <a:lvl3pPr marL="1371600" marR="0" lvl="2"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3pPr>
            <a:lvl4pPr marL="1828800" marR="0" lvl="3"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4pPr>
            <a:lvl5pPr marL="2286000" marR="0" lvl="4"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5pPr>
            <a:lvl6pPr marL="2743200" marR="0" lvl="5"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6pPr>
            <a:lvl7pPr marL="3200400" marR="0" lvl="6"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7pPr>
            <a:lvl8pPr marL="3657600" marR="0" lvl="7"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8pPr>
            <a:lvl9pPr marL="4114800" marR="0" lvl="8" indent="-304800" algn="ctr" rtl="0">
              <a:lnSpc>
                <a:spcPct val="100000"/>
              </a:lnSpc>
              <a:spcBef>
                <a:spcPts val="0"/>
              </a:spcBef>
              <a:spcAft>
                <a:spcPts val="0"/>
              </a:spcAft>
              <a:buClr>
                <a:schemeClr val="dk2"/>
              </a:buClr>
              <a:buSzPts val="1200"/>
              <a:buFont typeface="Muli"/>
              <a:buNone/>
              <a:defRPr sz="1400" b="0" i="0" u="none" strike="noStrike" cap="none">
                <a:solidFill>
                  <a:schemeClr val="lt1"/>
                </a:solidFill>
                <a:latin typeface="Muli"/>
                <a:ea typeface="Muli"/>
                <a:cs typeface="Muli"/>
                <a:sym typeface="Muli"/>
              </a:defRPr>
            </a:lvl9pPr>
          </a:lstStyle>
          <a:p>
            <a:pPr marL="0" indent="0"/>
            <a:r>
              <a:rPr lang="el-GR" dirty="0"/>
              <a:t>Μείωση του χρόνου εισαγωγής στην αγορά</a:t>
            </a:r>
          </a:p>
        </p:txBody>
      </p:sp>
      <p:sp>
        <p:nvSpPr>
          <p:cNvPr id="20" name="Google Shape;3630;p59">
            <a:extLst>
              <a:ext uri="{FF2B5EF4-FFF2-40B4-BE49-F238E27FC236}">
                <a16:creationId xmlns:a16="http://schemas.microsoft.com/office/drawing/2014/main" id="{34A9ED26-97FE-A742-B447-82E209F228C6}"/>
              </a:ext>
            </a:extLst>
          </p:cNvPr>
          <p:cNvSpPr txBox="1">
            <a:spLocks/>
          </p:cNvSpPr>
          <p:nvPr/>
        </p:nvSpPr>
        <p:spPr>
          <a:xfrm>
            <a:off x="6725650" y="2754870"/>
            <a:ext cx="1198200" cy="636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0F7ED"/>
              </a:buClr>
              <a:buSzPts val="2700"/>
              <a:buFont typeface="Roboto"/>
              <a:buNone/>
              <a:defRPr sz="2100" b="1" i="0" u="none" strike="noStrike" cap="none">
                <a:solidFill>
                  <a:schemeClr val="lt1"/>
                </a:solidFill>
                <a:latin typeface="Roboto"/>
                <a:ea typeface="Roboto"/>
                <a:cs typeface="Roboto"/>
                <a:sym typeface="Roboto"/>
              </a:defRPr>
            </a:lvl1pPr>
            <a:lvl2pPr marR="0" lvl="1"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2pPr>
            <a:lvl3pPr marR="0" lvl="2"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3pPr>
            <a:lvl4pPr marR="0" lvl="3"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4pPr>
            <a:lvl5pPr marR="0" lvl="4"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5pPr>
            <a:lvl6pPr marR="0" lvl="5"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6pPr>
            <a:lvl7pPr marR="0" lvl="6"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7pPr>
            <a:lvl8pPr marR="0" lvl="7"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8pPr>
            <a:lvl9pPr marR="0" lvl="8" algn="ctr" rtl="0">
              <a:lnSpc>
                <a:spcPct val="100000"/>
              </a:lnSpc>
              <a:spcBef>
                <a:spcPts val="0"/>
              </a:spcBef>
              <a:spcAft>
                <a:spcPts val="0"/>
              </a:spcAft>
              <a:buClr>
                <a:srgbClr val="F0F7ED"/>
              </a:buClr>
              <a:buSzPts val="2700"/>
              <a:buFont typeface="Roboto"/>
              <a:buNone/>
              <a:defRPr sz="2700" b="1" i="0" u="none" strike="noStrike" cap="none">
                <a:solidFill>
                  <a:srgbClr val="F0F7ED"/>
                </a:solidFill>
                <a:latin typeface="Roboto"/>
                <a:ea typeface="Roboto"/>
                <a:cs typeface="Roboto"/>
                <a:sym typeface="Roboto"/>
              </a:defRPr>
            </a:lvl9pPr>
          </a:lstStyle>
          <a:p>
            <a:r>
              <a:rPr lang="en" sz="2000"/>
              <a:t>57%</a:t>
            </a:r>
            <a:r>
              <a:rPr lang="en-GB" sz="2000"/>
              <a:t>↓ </a:t>
            </a:r>
            <a:endParaRPr lang="en" sz="2000"/>
          </a:p>
        </p:txBody>
      </p:sp>
      <p:sp>
        <p:nvSpPr>
          <p:cNvPr id="21" name="Google Shape;3616;p59">
            <a:extLst>
              <a:ext uri="{FF2B5EF4-FFF2-40B4-BE49-F238E27FC236}">
                <a16:creationId xmlns:a16="http://schemas.microsoft.com/office/drawing/2014/main" id="{F3A5317E-D5E4-444F-851A-3DC1EB9D09B3}"/>
              </a:ext>
            </a:extLst>
          </p:cNvPr>
          <p:cNvSpPr/>
          <p:nvPr/>
        </p:nvSpPr>
        <p:spPr>
          <a:xfrm>
            <a:off x="6896477" y="2644747"/>
            <a:ext cx="856200" cy="856200"/>
          </a:xfrm>
          <a:prstGeom prst="ellipse">
            <a:avLst/>
          </a:prstGeom>
          <a:noFill/>
          <a:ln w="19050" cap="flat" cmpd="sng">
            <a:solidFill>
              <a:srgbClr val="F0F7E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17;p59">
            <a:extLst>
              <a:ext uri="{FF2B5EF4-FFF2-40B4-BE49-F238E27FC236}">
                <a16:creationId xmlns:a16="http://schemas.microsoft.com/office/drawing/2014/main" id="{E77057C2-2037-4A48-ACE8-C69FFBC361B1}"/>
              </a:ext>
            </a:extLst>
          </p:cNvPr>
          <p:cNvSpPr/>
          <p:nvPr/>
        </p:nvSpPr>
        <p:spPr>
          <a:xfrm rot="5400000">
            <a:off x="6824441" y="2571750"/>
            <a:ext cx="1008000" cy="1008000"/>
          </a:xfrm>
          <a:prstGeom prst="blockArc">
            <a:avLst>
              <a:gd name="adj1" fmla="val 10800000"/>
              <a:gd name="adj2" fmla="val 708248"/>
              <a:gd name="adj3" fmla="val 14791"/>
            </a:avLst>
          </a:pr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38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47"/>
          <p:cNvSpPr txBox="1">
            <a:spLocks noGrp="1"/>
          </p:cNvSpPr>
          <p:nvPr>
            <p:ph type="title"/>
          </p:nvPr>
        </p:nvSpPr>
        <p:spPr>
          <a:xfrm>
            <a:off x="294445" y="760204"/>
            <a:ext cx="4602579" cy="841800"/>
          </a:xfrm>
          <a:prstGeom prst="rect">
            <a:avLst/>
          </a:prstGeom>
        </p:spPr>
        <p:txBody>
          <a:bodyPr spcFirstLastPara="1" wrap="square" lIns="91425" tIns="91425" rIns="91425" bIns="91425" anchor="t" anchorCtr="0">
            <a:noAutofit/>
          </a:bodyPr>
          <a:lstStyle/>
          <a:p>
            <a:r>
              <a:rPr lang="el-GR" dirty="0"/>
              <a:t>Μαθησιακά αποτελέσματα</a:t>
            </a:r>
            <a:endParaRPr lang="es-ES" dirty="0"/>
          </a:p>
        </p:txBody>
      </p:sp>
      <p:sp>
        <p:nvSpPr>
          <p:cNvPr id="1077" name="Google Shape;1077;p47"/>
          <p:cNvSpPr txBox="1">
            <a:spLocks noGrp="1"/>
          </p:cNvSpPr>
          <p:nvPr>
            <p:ph type="subTitle" idx="1"/>
          </p:nvPr>
        </p:nvSpPr>
        <p:spPr>
          <a:xfrm>
            <a:off x="294445" y="1369809"/>
            <a:ext cx="4937887" cy="2946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solidFill>
                  <a:schemeClr val="dk2"/>
                </a:solidFill>
              </a:rPr>
              <a:t>Σε αυτή την ενότητα, ο εκπαιδευόμενος θα μάθει να:</a:t>
            </a:r>
          </a:p>
          <a:p>
            <a:pPr marL="0" lvl="0" indent="0" algn="l" rtl="0">
              <a:spcBef>
                <a:spcPts val="0"/>
              </a:spcBef>
              <a:spcAft>
                <a:spcPts val="0"/>
              </a:spcAft>
              <a:buNone/>
            </a:pPr>
            <a:endParaRPr lang="en-GB" dirty="0">
              <a:solidFill>
                <a:schemeClr val="dk2"/>
              </a:solidFill>
            </a:endParaRPr>
          </a:p>
          <a:p>
            <a:pPr lvl="0" indent="-317500">
              <a:buClr>
                <a:schemeClr val="dk2"/>
              </a:buClr>
              <a:buSzPts val="1400"/>
            </a:pPr>
            <a:r>
              <a:rPr lang="el-GR" dirty="0">
                <a:solidFill>
                  <a:schemeClr val="dk2"/>
                </a:solidFill>
              </a:rPr>
              <a:t>Πλοηγείται στο περιβάλλον εργασίας ενός λογισμικού CAD.</a:t>
            </a:r>
          </a:p>
          <a:p>
            <a:pPr lvl="0" indent="-317500">
              <a:buClr>
                <a:schemeClr val="dk2"/>
              </a:buClr>
              <a:buSzPts val="1400"/>
            </a:pPr>
            <a:r>
              <a:rPr lang="el-GR" dirty="0">
                <a:solidFill>
                  <a:schemeClr val="dk2"/>
                </a:solidFill>
              </a:rPr>
              <a:t>Χειρίζεται αντικείμενα σε έναν τρισδιάστατο χώρο </a:t>
            </a:r>
          </a:p>
          <a:p>
            <a:pPr lvl="0" indent="-317500">
              <a:buClr>
                <a:schemeClr val="dk2"/>
              </a:buClr>
              <a:buSzPts val="1400"/>
            </a:pPr>
            <a:r>
              <a:rPr lang="el-GR" dirty="0">
                <a:solidFill>
                  <a:schemeClr val="dk2"/>
                </a:solidFill>
              </a:rPr>
              <a:t>Κατασκευάζει απλά στερεά σχήματα.</a:t>
            </a:r>
          </a:p>
          <a:p>
            <a:pPr lvl="0" indent="-317500">
              <a:buClr>
                <a:schemeClr val="dk2"/>
              </a:buClr>
              <a:buSzPts val="1400"/>
            </a:pPr>
            <a:r>
              <a:rPr lang="el-GR" dirty="0">
                <a:solidFill>
                  <a:schemeClr val="dk2"/>
                </a:solidFill>
              </a:rPr>
              <a:t>Συνδυάζει απλά και σύνθετα σχήματα, ώστε να σχεδιάσει ένα τρισδιάστατο αντικείμενο.</a:t>
            </a:r>
          </a:p>
          <a:p>
            <a:pPr lvl="0" indent="-317500">
              <a:buClr>
                <a:schemeClr val="dk2"/>
              </a:buClr>
              <a:buSzPts val="1400"/>
            </a:pPr>
            <a:r>
              <a:rPr lang="el-GR" dirty="0">
                <a:solidFill>
                  <a:schemeClr val="dk2"/>
                </a:solidFill>
              </a:rPr>
              <a:t>Αποθηκεύει και να εξάγει αρχεία έτοιμα για τρισδιάστατη εκτύπωση. </a:t>
            </a:r>
            <a:endParaRPr lang="en-GB" dirty="0">
              <a:solidFill>
                <a:schemeClr val="dk2"/>
              </a:solidFill>
            </a:endParaRPr>
          </a:p>
        </p:txBody>
      </p:sp>
      <p:grpSp>
        <p:nvGrpSpPr>
          <p:cNvPr id="1078" name="Google Shape;1078;p47"/>
          <p:cNvGrpSpPr/>
          <p:nvPr/>
        </p:nvGrpSpPr>
        <p:grpSpPr>
          <a:xfrm>
            <a:off x="7218839" y="1937488"/>
            <a:ext cx="655210" cy="655368"/>
            <a:chOff x="1347125" y="349025"/>
            <a:chExt cx="4978800" cy="4980000"/>
          </a:xfrm>
        </p:grpSpPr>
        <p:sp>
          <p:nvSpPr>
            <p:cNvPr id="1079" name="Google Shape;1079;p47"/>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7"/>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7"/>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7"/>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7"/>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7"/>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7"/>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7"/>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7"/>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7"/>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7"/>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7"/>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7"/>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7"/>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7"/>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0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1" name="Google Shape;1101;p47"/>
          <p:cNvGrpSpPr/>
          <p:nvPr/>
        </p:nvGrpSpPr>
        <p:grpSpPr>
          <a:xfrm rot="-1799928">
            <a:off x="5379990" y="530677"/>
            <a:ext cx="3138357" cy="5728742"/>
            <a:chOff x="4695550" y="1608975"/>
            <a:chExt cx="539625" cy="985050"/>
          </a:xfrm>
        </p:grpSpPr>
        <p:sp>
          <p:nvSpPr>
            <p:cNvPr id="1102" name="Google Shape;1102;p47"/>
            <p:cNvSpPr/>
            <p:nvPr/>
          </p:nvSpPr>
          <p:spPr>
            <a:xfrm>
              <a:off x="4695550" y="2300650"/>
              <a:ext cx="539625" cy="293375"/>
            </a:xfrm>
            <a:custGeom>
              <a:avLst/>
              <a:gdLst/>
              <a:ahLst/>
              <a:cxnLst/>
              <a:rect l="l" t="t" r="r" b="b"/>
              <a:pathLst>
                <a:path w="21585" h="11735" extrusionOk="0">
                  <a:moveTo>
                    <a:pt x="0" y="10471"/>
                  </a:moveTo>
                  <a:lnTo>
                    <a:pt x="0" y="6679"/>
                  </a:lnTo>
                  <a:cubicBezTo>
                    <a:pt x="525" y="6058"/>
                    <a:pt x="1312" y="5653"/>
                    <a:pt x="2195" y="5653"/>
                  </a:cubicBezTo>
                  <a:cubicBezTo>
                    <a:pt x="2815" y="5653"/>
                    <a:pt x="3387" y="5868"/>
                    <a:pt x="3864" y="6202"/>
                  </a:cubicBezTo>
                  <a:cubicBezTo>
                    <a:pt x="4007" y="5844"/>
                    <a:pt x="4365" y="5605"/>
                    <a:pt x="4794" y="5605"/>
                  </a:cubicBezTo>
                  <a:cubicBezTo>
                    <a:pt x="5200" y="5605"/>
                    <a:pt x="5605" y="5868"/>
                    <a:pt x="5748" y="6225"/>
                  </a:cubicBezTo>
                  <a:cubicBezTo>
                    <a:pt x="6035" y="6106"/>
                    <a:pt x="6345" y="6011"/>
                    <a:pt x="6679" y="6011"/>
                  </a:cubicBezTo>
                  <a:cubicBezTo>
                    <a:pt x="7108" y="6011"/>
                    <a:pt x="7561" y="6178"/>
                    <a:pt x="7919" y="6369"/>
                  </a:cubicBezTo>
                  <a:cubicBezTo>
                    <a:pt x="7990" y="5725"/>
                    <a:pt x="8515" y="5224"/>
                    <a:pt x="9183" y="5224"/>
                  </a:cubicBezTo>
                  <a:cubicBezTo>
                    <a:pt x="9302" y="5224"/>
                    <a:pt x="9421" y="5248"/>
                    <a:pt x="9493" y="5271"/>
                  </a:cubicBezTo>
                  <a:lnTo>
                    <a:pt x="9493" y="3721"/>
                  </a:lnTo>
                  <a:cubicBezTo>
                    <a:pt x="9493" y="3721"/>
                    <a:pt x="7752" y="3721"/>
                    <a:pt x="7466" y="2362"/>
                  </a:cubicBezTo>
                  <a:cubicBezTo>
                    <a:pt x="7179" y="978"/>
                    <a:pt x="11592" y="0"/>
                    <a:pt x="11592" y="0"/>
                  </a:cubicBezTo>
                  <a:cubicBezTo>
                    <a:pt x="11592" y="0"/>
                    <a:pt x="13428" y="382"/>
                    <a:pt x="13595" y="740"/>
                  </a:cubicBezTo>
                  <a:cubicBezTo>
                    <a:pt x="13738" y="1098"/>
                    <a:pt x="14096" y="2314"/>
                    <a:pt x="14096" y="2314"/>
                  </a:cubicBezTo>
                  <a:cubicBezTo>
                    <a:pt x="14096" y="2314"/>
                    <a:pt x="13977" y="3697"/>
                    <a:pt x="12689" y="3697"/>
                  </a:cubicBezTo>
                  <a:lnTo>
                    <a:pt x="12689" y="5605"/>
                  </a:lnTo>
                  <a:cubicBezTo>
                    <a:pt x="13261" y="5772"/>
                    <a:pt x="13786" y="6130"/>
                    <a:pt x="14144" y="6583"/>
                  </a:cubicBezTo>
                  <a:cubicBezTo>
                    <a:pt x="14382" y="6416"/>
                    <a:pt x="14692" y="6297"/>
                    <a:pt x="15026" y="6297"/>
                  </a:cubicBezTo>
                  <a:cubicBezTo>
                    <a:pt x="15312" y="6297"/>
                    <a:pt x="15551" y="6369"/>
                    <a:pt x="15789" y="6535"/>
                  </a:cubicBezTo>
                  <a:cubicBezTo>
                    <a:pt x="16147" y="5772"/>
                    <a:pt x="16886" y="5271"/>
                    <a:pt x="17769" y="5271"/>
                  </a:cubicBezTo>
                  <a:cubicBezTo>
                    <a:pt x="18604" y="5271"/>
                    <a:pt x="19343" y="5748"/>
                    <a:pt x="19701" y="6464"/>
                  </a:cubicBezTo>
                  <a:cubicBezTo>
                    <a:pt x="19987" y="6249"/>
                    <a:pt x="20345" y="6130"/>
                    <a:pt x="20750" y="6130"/>
                  </a:cubicBezTo>
                  <a:cubicBezTo>
                    <a:pt x="21036" y="6130"/>
                    <a:pt x="21346" y="6225"/>
                    <a:pt x="21585" y="6345"/>
                  </a:cubicBezTo>
                  <a:lnTo>
                    <a:pt x="21585" y="9421"/>
                  </a:lnTo>
                  <a:cubicBezTo>
                    <a:pt x="21346" y="9565"/>
                    <a:pt x="21036" y="9636"/>
                    <a:pt x="20750" y="9636"/>
                  </a:cubicBezTo>
                  <a:cubicBezTo>
                    <a:pt x="20178" y="9636"/>
                    <a:pt x="19677" y="9350"/>
                    <a:pt x="19343" y="8944"/>
                  </a:cubicBezTo>
                  <a:cubicBezTo>
                    <a:pt x="18961" y="9350"/>
                    <a:pt x="18389" y="9636"/>
                    <a:pt x="17769" y="9636"/>
                  </a:cubicBezTo>
                  <a:cubicBezTo>
                    <a:pt x="17006" y="9636"/>
                    <a:pt x="16386" y="9278"/>
                    <a:pt x="15980" y="8706"/>
                  </a:cubicBezTo>
                  <a:cubicBezTo>
                    <a:pt x="15742" y="8944"/>
                    <a:pt x="15384" y="9087"/>
                    <a:pt x="15026" y="9087"/>
                  </a:cubicBezTo>
                  <a:lnTo>
                    <a:pt x="14835" y="9087"/>
                  </a:lnTo>
                  <a:cubicBezTo>
                    <a:pt x="14597" y="10590"/>
                    <a:pt x="13309" y="11735"/>
                    <a:pt x="11735" y="11735"/>
                  </a:cubicBezTo>
                  <a:cubicBezTo>
                    <a:pt x="10256" y="11735"/>
                    <a:pt x="8992" y="10709"/>
                    <a:pt x="8658" y="9326"/>
                  </a:cubicBezTo>
                  <a:cubicBezTo>
                    <a:pt x="8276" y="10065"/>
                    <a:pt x="7537" y="10542"/>
                    <a:pt x="6631" y="10542"/>
                  </a:cubicBezTo>
                  <a:cubicBezTo>
                    <a:pt x="5891" y="10542"/>
                    <a:pt x="5247" y="10185"/>
                    <a:pt x="4818" y="9660"/>
                  </a:cubicBezTo>
                  <a:cubicBezTo>
                    <a:pt x="4365" y="10709"/>
                    <a:pt x="3363" y="11449"/>
                    <a:pt x="2147" y="11449"/>
                  </a:cubicBezTo>
                  <a:cubicBezTo>
                    <a:pt x="1312" y="11473"/>
                    <a:pt x="525" y="11091"/>
                    <a:pt x="0" y="104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7"/>
            <p:cNvSpPr/>
            <p:nvPr/>
          </p:nvSpPr>
          <p:spPr>
            <a:xfrm>
              <a:off x="4854750" y="2289925"/>
              <a:ext cx="221225" cy="85875"/>
            </a:xfrm>
            <a:custGeom>
              <a:avLst/>
              <a:gdLst/>
              <a:ahLst/>
              <a:cxnLst/>
              <a:rect l="l" t="t" r="r" b="b"/>
              <a:pathLst>
                <a:path w="8849" h="3435" extrusionOk="0">
                  <a:moveTo>
                    <a:pt x="1098" y="2815"/>
                  </a:moveTo>
                  <a:cubicBezTo>
                    <a:pt x="0" y="2361"/>
                    <a:pt x="1455" y="0"/>
                    <a:pt x="1455" y="0"/>
                  </a:cubicBezTo>
                  <a:lnTo>
                    <a:pt x="7394" y="0"/>
                  </a:lnTo>
                  <a:cubicBezTo>
                    <a:pt x="7394" y="0"/>
                    <a:pt x="8849" y="2338"/>
                    <a:pt x="7752" y="2815"/>
                  </a:cubicBezTo>
                  <a:cubicBezTo>
                    <a:pt x="6202" y="3435"/>
                    <a:pt x="2648" y="3435"/>
                    <a:pt x="1098" y="2815"/>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7"/>
            <p:cNvSpPr/>
            <p:nvPr/>
          </p:nvSpPr>
          <p:spPr>
            <a:xfrm>
              <a:off x="5078350" y="2064525"/>
              <a:ext cx="110325" cy="245100"/>
            </a:xfrm>
            <a:custGeom>
              <a:avLst/>
              <a:gdLst/>
              <a:ahLst/>
              <a:cxnLst/>
              <a:rect l="l" t="t" r="r" b="b"/>
              <a:pathLst>
                <a:path w="4413" h="9804" extrusionOk="0">
                  <a:moveTo>
                    <a:pt x="1145" y="1"/>
                  </a:moveTo>
                  <a:cubicBezTo>
                    <a:pt x="1145" y="1"/>
                    <a:pt x="3316" y="2219"/>
                    <a:pt x="3482" y="2410"/>
                  </a:cubicBezTo>
                  <a:cubicBezTo>
                    <a:pt x="3673" y="2577"/>
                    <a:pt x="3816" y="2887"/>
                    <a:pt x="3840" y="3292"/>
                  </a:cubicBezTo>
                  <a:cubicBezTo>
                    <a:pt x="3888" y="3721"/>
                    <a:pt x="4341" y="9064"/>
                    <a:pt x="4389" y="9326"/>
                  </a:cubicBezTo>
                  <a:cubicBezTo>
                    <a:pt x="4413" y="9612"/>
                    <a:pt x="4198" y="9803"/>
                    <a:pt x="3793" y="9684"/>
                  </a:cubicBezTo>
                  <a:cubicBezTo>
                    <a:pt x="3363" y="9541"/>
                    <a:pt x="0" y="8181"/>
                    <a:pt x="0"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7"/>
            <p:cNvSpPr/>
            <p:nvPr/>
          </p:nvSpPr>
          <p:spPr>
            <a:xfrm>
              <a:off x="4741450" y="2064525"/>
              <a:ext cx="110350" cy="245100"/>
            </a:xfrm>
            <a:custGeom>
              <a:avLst/>
              <a:gdLst/>
              <a:ahLst/>
              <a:cxnLst/>
              <a:rect l="l" t="t" r="r" b="b"/>
              <a:pathLst>
                <a:path w="4414" h="9804" extrusionOk="0">
                  <a:moveTo>
                    <a:pt x="3292" y="1"/>
                  </a:moveTo>
                  <a:cubicBezTo>
                    <a:pt x="3292" y="1"/>
                    <a:pt x="1098" y="2219"/>
                    <a:pt x="931" y="2410"/>
                  </a:cubicBezTo>
                  <a:cubicBezTo>
                    <a:pt x="740" y="2577"/>
                    <a:pt x="597" y="2887"/>
                    <a:pt x="573" y="3292"/>
                  </a:cubicBezTo>
                  <a:cubicBezTo>
                    <a:pt x="549" y="3721"/>
                    <a:pt x="72" y="9064"/>
                    <a:pt x="25" y="9326"/>
                  </a:cubicBezTo>
                  <a:cubicBezTo>
                    <a:pt x="1" y="9612"/>
                    <a:pt x="216" y="9803"/>
                    <a:pt x="621" y="9684"/>
                  </a:cubicBezTo>
                  <a:cubicBezTo>
                    <a:pt x="1050" y="9541"/>
                    <a:pt x="4413" y="8181"/>
                    <a:pt x="4413" y="818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7"/>
            <p:cNvSpPr/>
            <p:nvPr/>
          </p:nvSpPr>
          <p:spPr>
            <a:xfrm>
              <a:off x="4771275" y="1609575"/>
              <a:ext cx="387000" cy="724500"/>
            </a:xfrm>
            <a:custGeom>
              <a:avLst/>
              <a:gdLst/>
              <a:ahLst/>
              <a:cxnLst/>
              <a:rect l="l" t="t" r="r" b="b"/>
              <a:pathLst>
                <a:path w="15480" h="28980" extrusionOk="0">
                  <a:moveTo>
                    <a:pt x="11759" y="28240"/>
                  </a:moveTo>
                  <a:cubicBezTo>
                    <a:pt x="14215" y="27000"/>
                    <a:pt x="15479" y="9875"/>
                    <a:pt x="10638" y="3054"/>
                  </a:cubicBezTo>
                  <a:cubicBezTo>
                    <a:pt x="8658" y="239"/>
                    <a:pt x="7156" y="1"/>
                    <a:pt x="5033" y="2791"/>
                  </a:cubicBezTo>
                  <a:cubicBezTo>
                    <a:pt x="0" y="9446"/>
                    <a:pt x="1264" y="27000"/>
                    <a:pt x="3769" y="28264"/>
                  </a:cubicBezTo>
                  <a:cubicBezTo>
                    <a:pt x="5319" y="28979"/>
                    <a:pt x="10232" y="28979"/>
                    <a:pt x="11759" y="2824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7"/>
            <p:cNvSpPr/>
            <p:nvPr/>
          </p:nvSpPr>
          <p:spPr>
            <a:xfrm>
              <a:off x="4938825" y="1617925"/>
              <a:ext cx="219450" cy="713150"/>
            </a:xfrm>
            <a:custGeom>
              <a:avLst/>
              <a:gdLst/>
              <a:ahLst/>
              <a:cxnLst/>
              <a:rect l="l" t="t" r="r" b="b"/>
              <a:pathLst>
                <a:path w="8778" h="28526" extrusionOk="0">
                  <a:moveTo>
                    <a:pt x="5057" y="27906"/>
                  </a:moveTo>
                  <a:cubicBezTo>
                    <a:pt x="7513" y="26666"/>
                    <a:pt x="8777" y="9541"/>
                    <a:pt x="3936" y="2720"/>
                  </a:cubicBezTo>
                  <a:cubicBezTo>
                    <a:pt x="2505" y="669"/>
                    <a:pt x="1360" y="1"/>
                    <a:pt x="0" y="812"/>
                  </a:cubicBezTo>
                  <a:cubicBezTo>
                    <a:pt x="573" y="1146"/>
                    <a:pt x="1169" y="1789"/>
                    <a:pt x="1837" y="2720"/>
                  </a:cubicBezTo>
                  <a:cubicBezTo>
                    <a:pt x="6655" y="9541"/>
                    <a:pt x="5414" y="26689"/>
                    <a:pt x="2934" y="27906"/>
                  </a:cubicBezTo>
                  <a:cubicBezTo>
                    <a:pt x="2338" y="28192"/>
                    <a:pt x="1241" y="28383"/>
                    <a:pt x="0" y="28430"/>
                  </a:cubicBezTo>
                  <a:cubicBezTo>
                    <a:pt x="1908" y="28526"/>
                    <a:pt x="4126" y="28359"/>
                    <a:pt x="5057" y="27906"/>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7"/>
            <p:cNvSpPr/>
            <p:nvPr/>
          </p:nvSpPr>
          <p:spPr>
            <a:xfrm>
              <a:off x="4801075" y="1608975"/>
              <a:ext cx="327975" cy="551575"/>
            </a:xfrm>
            <a:custGeom>
              <a:avLst/>
              <a:gdLst/>
              <a:ahLst/>
              <a:cxnLst/>
              <a:rect l="l" t="t" r="r" b="b"/>
              <a:pathLst>
                <a:path w="13119" h="22063" extrusionOk="0">
                  <a:moveTo>
                    <a:pt x="12594" y="21371"/>
                  </a:moveTo>
                  <a:cubicBezTo>
                    <a:pt x="13119" y="15480"/>
                    <a:pt x="12475" y="7275"/>
                    <a:pt x="9446" y="3030"/>
                  </a:cubicBezTo>
                  <a:cubicBezTo>
                    <a:pt x="7466" y="239"/>
                    <a:pt x="5964" y="1"/>
                    <a:pt x="3841" y="2791"/>
                  </a:cubicBezTo>
                  <a:cubicBezTo>
                    <a:pt x="716" y="6941"/>
                    <a:pt x="1" y="15361"/>
                    <a:pt x="549" y="21371"/>
                  </a:cubicBezTo>
                  <a:cubicBezTo>
                    <a:pt x="3889" y="22063"/>
                    <a:pt x="9255" y="22063"/>
                    <a:pt x="12594" y="213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7"/>
            <p:cNvSpPr/>
            <p:nvPr/>
          </p:nvSpPr>
          <p:spPr>
            <a:xfrm>
              <a:off x="4892900" y="1862400"/>
              <a:ext cx="144325" cy="144325"/>
            </a:xfrm>
            <a:custGeom>
              <a:avLst/>
              <a:gdLst/>
              <a:ahLst/>
              <a:cxnLst/>
              <a:rect l="l" t="t" r="r" b="b"/>
              <a:pathLst>
                <a:path w="5773" h="5773" extrusionOk="0">
                  <a:moveTo>
                    <a:pt x="2887" y="5772"/>
                  </a:moveTo>
                  <a:cubicBezTo>
                    <a:pt x="4485" y="5772"/>
                    <a:pt x="5773" y="4460"/>
                    <a:pt x="5773" y="2886"/>
                  </a:cubicBezTo>
                  <a:cubicBezTo>
                    <a:pt x="5773" y="1288"/>
                    <a:pt x="4461" y="0"/>
                    <a:pt x="2887" y="0"/>
                  </a:cubicBezTo>
                  <a:cubicBezTo>
                    <a:pt x="1289" y="0"/>
                    <a:pt x="1" y="1312"/>
                    <a:pt x="1" y="2886"/>
                  </a:cubicBezTo>
                  <a:cubicBezTo>
                    <a:pt x="1" y="4460"/>
                    <a:pt x="1313" y="5772"/>
                    <a:pt x="2887" y="5772"/>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7"/>
            <p:cNvSpPr/>
            <p:nvPr/>
          </p:nvSpPr>
          <p:spPr>
            <a:xfrm>
              <a:off x="4941200" y="2114025"/>
              <a:ext cx="48325" cy="168175"/>
            </a:xfrm>
            <a:custGeom>
              <a:avLst/>
              <a:gdLst/>
              <a:ahLst/>
              <a:cxnLst/>
              <a:rect l="l" t="t" r="r" b="b"/>
              <a:pathLst>
                <a:path w="1933" h="6727" extrusionOk="0">
                  <a:moveTo>
                    <a:pt x="1575" y="6249"/>
                  </a:moveTo>
                  <a:cubicBezTo>
                    <a:pt x="1885" y="5915"/>
                    <a:pt x="1933" y="5200"/>
                    <a:pt x="1933" y="4484"/>
                  </a:cubicBezTo>
                  <a:cubicBezTo>
                    <a:pt x="1933" y="3793"/>
                    <a:pt x="1265" y="453"/>
                    <a:pt x="1217" y="358"/>
                  </a:cubicBezTo>
                  <a:cubicBezTo>
                    <a:pt x="1169" y="0"/>
                    <a:pt x="788" y="48"/>
                    <a:pt x="716" y="358"/>
                  </a:cubicBezTo>
                  <a:cubicBezTo>
                    <a:pt x="692" y="453"/>
                    <a:pt x="1" y="3793"/>
                    <a:pt x="1" y="4484"/>
                  </a:cubicBezTo>
                  <a:cubicBezTo>
                    <a:pt x="1" y="5176"/>
                    <a:pt x="72" y="5891"/>
                    <a:pt x="359" y="6249"/>
                  </a:cubicBezTo>
                  <a:cubicBezTo>
                    <a:pt x="788" y="6726"/>
                    <a:pt x="1169" y="6726"/>
                    <a:pt x="1575" y="6249"/>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7"/>
            <p:cNvSpPr/>
            <p:nvPr/>
          </p:nvSpPr>
          <p:spPr>
            <a:xfrm>
              <a:off x="4840450" y="1608975"/>
              <a:ext cx="250450" cy="211700"/>
            </a:xfrm>
            <a:custGeom>
              <a:avLst/>
              <a:gdLst/>
              <a:ahLst/>
              <a:cxnLst/>
              <a:rect l="l" t="t" r="r" b="b"/>
              <a:pathLst>
                <a:path w="10018" h="8468" extrusionOk="0">
                  <a:moveTo>
                    <a:pt x="10017" y="7895"/>
                  </a:moveTo>
                  <a:cubicBezTo>
                    <a:pt x="9516" y="6011"/>
                    <a:pt x="8801" y="4342"/>
                    <a:pt x="7871" y="3030"/>
                  </a:cubicBezTo>
                  <a:cubicBezTo>
                    <a:pt x="5891" y="239"/>
                    <a:pt x="4389" y="1"/>
                    <a:pt x="2266" y="2791"/>
                  </a:cubicBezTo>
                  <a:cubicBezTo>
                    <a:pt x="1288" y="4103"/>
                    <a:pt x="549" y="5844"/>
                    <a:pt x="0" y="7776"/>
                  </a:cubicBezTo>
                  <a:cubicBezTo>
                    <a:pt x="1646" y="8229"/>
                    <a:pt x="3434" y="8468"/>
                    <a:pt x="5247" y="8468"/>
                  </a:cubicBezTo>
                  <a:cubicBezTo>
                    <a:pt x="6917" y="8468"/>
                    <a:pt x="8538" y="8253"/>
                    <a:pt x="10017" y="7895"/>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7"/>
            <p:cNvSpPr/>
            <p:nvPr/>
          </p:nvSpPr>
          <p:spPr>
            <a:xfrm>
              <a:off x="4938825" y="1629850"/>
              <a:ext cx="152075" cy="186075"/>
            </a:xfrm>
            <a:custGeom>
              <a:avLst/>
              <a:gdLst/>
              <a:ahLst/>
              <a:cxnLst/>
              <a:rect l="l" t="t" r="r" b="b"/>
              <a:pathLst>
                <a:path w="6083" h="7443" extrusionOk="0">
                  <a:moveTo>
                    <a:pt x="2481" y="573"/>
                  </a:moveTo>
                  <a:lnTo>
                    <a:pt x="2481" y="573"/>
                  </a:lnTo>
                  <a:cubicBezTo>
                    <a:pt x="2433" y="502"/>
                    <a:pt x="2362" y="478"/>
                    <a:pt x="2314" y="406"/>
                  </a:cubicBezTo>
                  <a:lnTo>
                    <a:pt x="2314" y="406"/>
                  </a:lnTo>
                  <a:cubicBezTo>
                    <a:pt x="2266" y="406"/>
                    <a:pt x="2266" y="382"/>
                    <a:pt x="2242" y="382"/>
                  </a:cubicBezTo>
                  <a:lnTo>
                    <a:pt x="2218" y="382"/>
                  </a:lnTo>
                  <a:cubicBezTo>
                    <a:pt x="2147" y="358"/>
                    <a:pt x="2099" y="335"/>
                    <a:pt x="2051" y="287"/>
                  </a:cubicBezTo>
                  <a:lnTo>
                    <a:pt x="2028" y="287"/>
                  </a:lnTo>
                  <a:cubicBezTo>
                    <a:pt x="2004" y="287"/>
                    <a:pt x="2004" y="263"/>
                    <a:pt x="1980" y="263"/>
                  </a:cubicBezTo>
                  <a:lnTo>
                    <a:pt x="1932" y="263"/>
                  </a:lnTo>
                  <a:cubicBezTo>
                    <a:pt x="1908" y="239"/>
                    <a:pt x="1885" y="239"/>
                    <a:pt x="1861" y="239"/>
                  </a:cubicBezTo>
                  <a:lnTo>
                    <a:pt x="1813" y="239"/>
                  </a:lnTo>
                  <a:cubicBezTo>
                    <a:pt x="1813" y="239"/>
                    <a:pt x="1789" y="239"/>
                    <a:pt x="1789" y="215"/>
                  </a:cubicBezTo>
                  <a:lnTo>
                    <a:pt x="1765" y="215"/>
                  </a:lnTo>
                  <a:cubicBezTo>
                    <a:pt x="1765" y="215"/>
                    <a:pt x="1741" y="215"/>
                    <a:pt x="1741" y="168"/>
                  </a:cubicBezTo>
                  <a:lnTo>
                    <a:pt x="1741" y="168"/>
                  </a:lnTo>
                  <a:cubicBezTo>
                    <a:pt x="1741" y="120"/>
                    <a:pt x="1741" y="120"/>
                    <a:pt x="2481" y="573"/>
                  </a:cubicBezTo>
                  <a:close/>
                  <a:moveTo>
                    <a:pt x="2481" y="573"/>
                  </a:moveTo>
                  <a:cubicBezTo>
                    <a:pt x="2958" y="955"/>
                    <a:pt x="3435" y="1479"/>
                    <a:pt x="3936" y="2195"/>
                  </a:cubicBezTo>
                  <a:cubicBezTo>
                    <a:pt x="4866" y="3507"/>
                    <a:pt x="5557" y="5176"/>
                    <a:pt x="6082" y="7060"/>
                  </a:cubicBezTo>
                  <a:cubicBezTo>
                    <a:pt x="5438" y="7204"/>
                    <a:pt x="4747" y="7371"/>
                    <a:pt x="4055" y="7442"/>
                  </a:cubicBezTo>
                  <a:cubicBezTo>
                    <a:pt x="3554" y="5415"/>
                    <a:pt x="2815" y="3602"/>
                    <a:pt x="1813" y="2195"/>
                  </a:cubicBezTo>
                  <a:cubicBezTo>
                    <a:pt x="1193" y="1312"/>
                    <a:pt x="597" y="645"/>
                    <a:pt x="0" y="287"/>
                  </a:cubicBezTo>
                  <a:cubicBezTo>
                    <a:pt x="24" y="263"/>
                    <a:pt x="72" y="263"/>
                    <a:pt x="96" y="239"/>
                  </a:cubicBezTo>
                  <a:lnTo>
                    <a:pt x="96" y="239"/>
                  </a:lnTo>
                  <a:cubicBezTo>
                    <a:pt x="191" y="168"/>
                    <a:pt x="263" y="144"/>
                    <a:pt x="334" y="120"/>
                  </a:cubicBezTo>
                  <a:lnTo>
                    <a:pt x="334" y="120"/>
                  </a:lnTo>
                  <a:cubicBezTo>
                    <a:pt x="382" y="96"/>
                    <a:pt x="454" y="96"/>
                    <a:pt x="477" y="48"/>
                  </a:cubicBezTo>
                  <a:lnTo>
                    <a:pt x="477" y="48"/>
                  </a:lnTo>
                  <a:cubicBezTo>
                    <a:pt x="525" y="48"/>
                    <a:pt x="549" y="48"/>
                    <a:pt x="549" y="25"/>
                  </a:cubicBezTo>
                  <a:lnTo>
                    <a:pt x="549" y="25"/>
                  </a:lnTo>
                  <a:cubicBezTo>
                    <a:pt x="573" y="25"/>
                    <a:pt x="597" y="25"/>
                    <a:pt x="620" y="1"/>
                  </a:cubicBezTo>
                  <a:lnTo>
                    <a:pt x="620" y="1"/>
                  </a:lnTo>
                  <a:lnTo>
                    <a:pt x="692" y="1"/>
                  </a:lnTo>
                  <a:lnTo>
                    <a:pt x="716" y="1"/>
                  </a:lnTo>
                  <a:lnTo>
                    <a:pt x="787" y="1"/>
                  </a:lnTo>
                  <a:lnTo>
                    <a:pt x="787" y="1"/>
                  </a:lnTo>
                  <a:lnTo>
                    <a:pt x="859" y="1"/>
                  </a:lnTo>
                  <a:lnTo>
                    <a:pt x="907" y="1"/>
                  </a:lnTo>
                  <a:lnTo>
                    <a:pt x="954" y="1"/>
                  </a:lnTo>
                  <a:lnTo>
                    <a:pt x="1002" y="1"/>
                  </a:lnTo>
                  <a:lnTo>
                    <a:pt x="1050" y="1"/>
                  </a:lnTo>
                  <a:lnTo>
                    <a:pt x="1074" y="1"/>
                  </a:lnTo>
                  <a:lnTo>
                    <a:pt x="1145" y="1"/>
                  </a:lnTo>
                  <a:lnTo>
                    <a:pt x="1169" y="1"/>
                  </a:lnTo>
                  <a:lnTo>
                    <a:pt x="1241" y="1"/>
                  </a:lnTo>
                  <a:lnTo>
                    <a:pt x="1264" y="1"/>
                  </a:lnTo>
                  <a:lnTo>
                    <a:pt x="1312" y="1"/>
                  </a:lnTo>
                  <a:lnTo>
                    <a:pt x="1360" y="1"/>
                  </a:lnTo>
                  <a:lnTo>
                    <a:pt x="1384" y="1"/>
                  </a:lnTo>
                  <a:lnTo>
                    <a:pt x="1408" y="1"/>
                  </a:lnTo>
                  <a:lnTo>
                    <a:pt x="1479" y="1"/>
                  </a:lnTo>
                  <a:lnTo>
                    <a:pt x="1527" y="1"/>
                  </a:lnTo>
                  <a:lnTo>
                    <a:pt x="1551" y="1"/>
                  </a:lnTo>
                  <a:lnTo>
                    <a:pt x="1598" y="1"/>
                  </a:lnTo>
                  <a:lnTo>
                    <a:pt x="162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7"/>
            <p:cNvSpPr/>
            <p:nvPr/>
          </p:nvSpPr>
          <p:spPr>
            <a:xfrm>
              <a:off x="4913175" y="1881475"/>
              <a:ext cx="104375" cy="104375"/>
            </a:xfrm>
            <a:custGeom>
              <a:avLst/>
              <a:gdLst/>
              <a:ahLst/>
              <a:cxnLst/>
              <a:rect l="l" t="t" r="r" b="b"/>
              <a:pathLst>
                <a:path w="4175" h="4175" extrusionOk="0">
                  <a:moveTo>
                    <a:pt x="2076" y="4174"/>
                  </a:moveTo>
                  <a:cubicBezTo>
                    <a:pt x="3244" y="4174"/>
                    <a:pt x="4175" y="3268"/>
                    <a:pt x="4175" y="2099"/>
                  </a:cubicBezTo>
                  <a:cubicBezTo>
                    <a:pt x="4175" y="931"/>
                    <a:pt x="3244" y="1"/>
                    <a:pt x="2076" y="1"/>
                  </a:cubicBezTo>
                  <a:cubicBezTo>
                    <a:pt x="907" y="1"/>
                    <a:pt x="1" y="931"/>
                    <a:pt x="1" y="2099"/>
                  </a:cubicBezTo>
                  <a:cubicBezTo>
                    <a:pt x="1" y="3268"/>
                    <a:pt x="955" y="4174"/>
                    <a:pt x="2076" y="4174"/>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7"/>
            <p:cNvSpPr/>
            <p:nvPr/>
          </p:nvSpPr>
          <p:spPr>
            <a:xfrm>
              <a:off x="4923325" y="1891625"/>
              <a:ext cx="85875" cy="86475"/>
            </a:xfrm>
            <a:custGeom>
              <a:avLst/>
              <a:gdLst/>
              <a:ahLst/>
              <a:cxnLst/>
              <a:rect l="l" t="t" r="r" b="b"/>
              <a:pathLst>
                <a:path w="3435" h="3459" extrusionOk="0">
                  <a:moveTo>
                    <a:pt x="2695" y="239"/>
                  </a:moveTo>
                  <a:lnTo>
                    <a:pt x="239" y="2671"/>
                  </a:lnTo>
                  <a:cubicBezTo>
                    <a:pt x="119" y="2528"/>
                    <a:pt x="72" y="2337"/>
                    <a:pt x="0" y="2170"/>
                  </a:cubicBezTo>
                  <a:lnTo>
                    <a:pt x="2171" y="0"/>
                  </a:lnTo>
                  <a:cubicBezTo>
                    <a:pt x="2361" y="48"/>
                    <a:pt x="2528" y="143"/>
                    <a:pt x="2695" y="239"/>
                  </a:cubicBezTo>
                  <a:close/>
                  <a:moveTo>
                    <a:pt x="3101" y="644"/>
                  </a:moveTo>
                  <a:lnTo>
                    <a:pt x="620" y="3124"/>
                  </a:lnTo>
                  <a:cubicBezTo>
                    <a:pt x="859" y="3291"/>
                    <a:pt x="1169" y="3411"/>
                    <a:pt x="1479" y="3458"/>
                  </a:cubicBezTo>
                  <a:lnTo>
                    <a:pt x="3435" y="1503"/>
                  </a:lnTo>
                  <a:cubicBezTo>
                    <a:pt x="3411" y="1193"/>
                    <a:pt x="3292" y="883"/>
                    <a:pt x="3101" y="64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5" name="Google Shape;1115;p47"/>
          <p:cNvSpPr/>
          <p:nvPr/>
        </p:nvSpPr>
        <p:spPr>
          <a:xfrm>
            <a:off x="8558850" y="295025"/>
            <a:ext cx="871800" cy="871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7"/>
          <p:cNvSpPr/>
          <p:nvPr/>
        </p:nvSpPr>
        <p:spPr>
          <a:xfrm>
            <a:off x="8221500" y="978450"/>
            <a:ext cx="278700" cy="2787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Μειονεκτήματα </a:t>
            </a:r>
            <a:r>
              <a:rPr lang="en-US" dirty="0"/>
              <a:t>CAD</a:t>
            </a:r>
            <a:endParaRPr lang="en-GB" dirty="0"/>
          </a:p>
        </p:txBody>
      </p:sp>
      <p:sp>
        <p:nvSpPr>
          <p:cNvPr id="6" name="Google Shape;1029;p44"/>
          <p:cNvSpPr txBox="1">
            <a:spLocks/>
          </p:cNvSpPr>
          <p:nvPr/>
        </p:nvSpPr>
        <p:spPr>
          <a:xfrm>
            <a:off x="904779" y="950448"/>
            <a:ext cx="7631846"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lgn="just">
              <a:buClr>
                <a:srgbClr val="343434"/>
              </a:buClr>
              <a:buSzPts val="1400"/>
              <a:buFont typeface="Muli"/>
              <a:buChar char="●"/>
            </a:pPr>
            <a:r>
              <a:rPr lang="el-GR" b="1" dirty="0">
                <a:latin typeface="Muli" panose="02000503000000000000" pitchFamily="2" charset="77"/>
              </a:rPr>
              <a:t>Περιορισμός της Δημιουργικότητας</a:t>
            </a:r>
          </a:p>
          <a:p>
            <a:pPr marL="139700" lvl="0" algn="just">
              <a:buClr>
                <a:srgbClr val="343434"/>
              </a:buClr>
              <a:buSzPts val="1400"/>
            </a:pPr>
            <a:r>
              <a:rPr lang="el-GR" dirty="0">
                <a:latin typeface="Muli" panose="02000503000000000000" pitchFamily="2" charset="77"/>
              </a:rPr>
              <a:t>Οι παραδοσιακές μορφές σχεδιασμού όπως το σκιτσάρισμα σε ένα χαρτί παραμένουν ένα σημαντικό εργαλείο και βοηθούν στην ανάπτυξη της δημιουργικής σκέψης ενός σχεδιαστεί. Συχνά τα εργαλεία </a:t>
            </a:r>
            <a:r>
              <a:rPr lang="en-US" dirty="0">
                <a:latin typeface="Muli" panose="02000503000000000000" pitchFamily="2" charset="77"/>
              </a:rPr>
              <a:t>CAD </a:t>
            </a:r>
            <a:r>
              <a:rPr lang="el-GR" dirty="0">
                <a:latin typeface="Muli" panose="02000503000000000000" pitchFamily="2" charset="77"/>
              </a:rPr>
              <a:t>διαθέτουν μια τυποποιημένη ροή εργασίας (</a:t>
            </a:r>
            <a:r>
              <a:rPr lang="en-US" dirty="0">
                <a:latin typeface="Muli" panose="02000503000000000000" pitchFamily="2" charset="77"/>
              </a:rPr>
              <a:t>workflow)</a:t>
            </a:r>
            <a:r>
              <a:rPr lang="el-GR" dirty="0">
                <a:latin typeface="Muli" panose="02000503000000000000" pitchFamily="2" charset="77"/>
              </a:rPr>
              <a:t> η οποία καμιά φορά μπορεί να περιορίσει τη φαντασία μας.</a:t>
            </a:r>
          </a:p>
          <a:p>
            <a:pPr marL="139700" lvl="0" algn="just">
              <a:buClr>
                <a:srgbClr val="343434"/>
              </a:buClr>
              <a:buSzPts val="1400"/>
            </a:pPr>
            <a:endParaRPr lang="el-GR"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Περιορίζεται από τις δεξιότητες του σχεδιαστή</a:t>
            </a:r>
          </a:p>
          <a:p>
            <a:pPr marL="139700" lvl="0" algn="just">
              <a:buClr>
                <a:srgbClr val="343434"/>
              </a:buClr>
              <a:buSzPts val="1400"/>
            </a:pPr>
            <a:r>
              <a:rPr lang="el-GR" dirty="0">
                <a:latin typeface="Muli" panose="02000503000000000000" pitchFamily="2" charset="77"/>
              </a:rPr>
              <a:t>Το </a:t>
            </a:r>
            <a:r>
              <a:rPr lang="en-GB" dirty="0">
                <a:latin typeface="Muli" panose="02000503000000000000" pitchFamily="2" charset="77"/>
              </a:rPr>
              <a:t>CAD </a:t>
            </a:r>
            <a:r>
              <a:rPr lang="el-GR" dirty="0">
                <a:latin typeface="Muli" panose="02000503000000000000" pitchFamily="2" charset="77"/>
              </a:rPr>
              <a:t>αποτελεί άλλο ένα εργαλείο στα χέρια κάθε σχεδιαστή, όπως όλα τα εργαλεία οι δυνατότητές τους οριοθετούνται από τις δεξιότητες αυτών που τα χρησιμοποιούν. Ο υπολογιστής θα συνδράμει στη διαδικασία σχεδιασμού, π.χ. μέσω της με την </a:t>
            </a:r>
            <a:r>
              <a:rPr lang="el-GR" dirty="0" err="1">
                <a:latin typeface="Muli" panose="02000503000000000000" pitchFamily="2" charset="77"/>
              </a:rPr>
              <a:t>οπτικοποίησης</a:t>
            </a:r>
            <a:r>
              <a:rPr lang="el-GR" dirty="0">
                <a:latin typeface="Muli" panose="02000503000000000000" pitchFamily="2" charset="77"/>
              </a:rPr>
              <a:t> ενός σχεδίου, αλλά δε μπορεί να λάβει αποφάσεις για εμάς.</a:t>
            </a:r>
          </a:p>
          <a:p>
            <a:pPr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Χρόνος Εκπαίδευσης</a:t>
            </a:r>
          </a:p>
          <a:p>
            <a:pPr marL="139700" lvl="0" algn="just">
              <a:buClr>
                <a:srgbClr val="343434"/>
              </a:buClr>
              <a:buSzPts val="1400"/>
            </a:pPr>
            <a:r>
              <a:rPr lang="el-GR" dirty="0">
                <a:latin typeface="Muli" panose="02000503000000000000" pitchFamily="2" charset="77"/>
              </a:rPr>
              <a:t>Η χρήση του </a:t>
            </a:r>
            <a:r>
              <a:rPr lang="en-US" dirty="0">
                <a:latin typeface="Muli" panose="02000503000000000000" pitchFamily="2" charset="77"/>
              </a:rPr>
              <a:t>CAD </a:t>
            </a:r>
            <a:r>
              <a:rPr lang="el-GR" dirty="0">
                <a:latin typeface="Muli" panose="02000503000000000000" pitchFamily="2" charset="77"/>
              </a:rPr>
              <a:t>απαιτεί χρόνο τόσο για την ορθή δημιουργία των ίδιων των μοντέλων, αλλά και για την εκμάθηση του ίδιου του λογισμικού.</a:t>
            </a:r>
          </a:p>
        </p:txBody>
      </p:sp>
    </p:spTree>
    <p:extLst>
      <p:ext uri="{BB962C8B-B14F-4D97-AF65-F5344CB8AC3E}">
        <p14:creationId xmlns:p14="http://schemas.microsoft.com/office/powerpoint/2010/main" val="5380139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el-GR" dirty="0"/>
              <a:t>Μειονεκτήματα </a:t>
            </a:r>
            <a:r>
              <a:rPr lang="en-US" dirty="0"/>
              <a:t>CAD</a:t>
            </a:r>
            <a:endParaRPr lang="en-GB" dirty="0"/>
          </a:p>
        </p:txBody>
      </p:sp>
      <p:sp>
        <p:nvSpPr>
          <p:cNvPr id="6" name="Google Shape;1029;p44"/>
          <p:cNvSpPr txBox="1">
            <a:spLocks/>
          </p:cNvSpPr>
          <p:nvPr/>
        </p:nvSpPr>
        <p:spPr>
          <a:xfrm>
            <a:off x="779049" y="950447"/>
            <a:ext cx="7790948" cy="3960765"/>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0" indent="-317500" algn="just">
              <a:buClr>
                <a:srgbClr val="343434"/>
              </a:buClr>
              <a:buSzPts val="1400"/>
              <a:buFont typeface="Muli"/>
              <a:buChar char="●"/>
            </a:pPr>
            <a:r>
              <a:rPr lang="el-GR" b="1" dirty="0">
                <a:latin typeface="Muli" panose="02000503000000000000" pitchFamily="2" charset="77"/>
              </a:rPr>
              <a:t>Εργασία σε έναν εικονικό χώρο</a:t>
            </a:r>
            <a:endParaRPr lang="en-GB" b="1" dirty="0">
              <a:latin typeface="Muli" panose="02000503000000000000" pitchFamily="2" charset="77"/>
            </a:endParaRPr>
          </a:p>
          <a:p>
            <a:pPr lvl="0" algn="just"/>
            <a:r>
              <a:rPr lang="el-GR" dirty="0">
                <a:latin typeface="Muli" panose="02000503000000000000" pitchFamily="2" charset="77"/>
              </a:rPr>
              <a:t>Κατά το σχεδιασμό σε έναν εικονικό χώρο εργασίας, υπάρχει ένας βαθμός διαχωρισμού από το φυσικό αντικείμενο προς μελέτη. Συχνά, κάποιος περιορισμός που ισχύει στον πραγματικό κόσμο αμελείται στον ψηφιακό.</a:t>
            </a:r>
          </a:p>
          <a:p>
            <a:pPr lvl="0" algn="just"/>
            <a:endParaRPr lang="en-GB" b="1"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Κόστος άδειας χρήσης (</a:t>
            </a:r>
            <a:r>
              <a:rPr lang="en-GB" b="1" dirty="0">
                <a:latin typeface="Muli" panose="02000503000000000000" pitchFamily="2" charset="77"/>
              </a:rPr>
              <a:t>Licensing</a:t>
            </a:r>
            <a:r>
              <a:rPr lang="el-GR" b="1" dirty="0">
                <a:latin typeface="Muli" panose="02000503000000000000" pitchFamily="2" charset="77"/>
              </a:rPr>
              <a:t>)</a:t>
            </a:r>
            <a:endParaRPr lang="en-GB" dirty="0">
              <a:latin typeface="Muli" panose="02000503000000000000" pitchFamily="2" charset="77"/>
            </a:endParaRPr>
          </a:p>
          <a:p>
            <a:pPr algn="just"/>
            <a:r>
              <a:rPr lang="el-GR" dirty="0">
                <a:latin typeface="Muli" panose="02000503000000000000" pitchFamily="2" charset="77"/>
              </a:rPr>
              <a:t>Λογισμικά </a:t>
            </a:r>
            <a:r>
              <a:rPr lang="en-GB" dirty="0">
                <a:latin typeface="Muli" panose="02000503000000000000" pitchFamily="2" charset="77"/>
              </a:rPr>
              <a:t>CAD </a:t>
            </a:r>
            <a:r>
              <a:rPr lang="el-GR" dirty="0">
                <a:latin typeface="Muli" panose="02000503000000000000" pitchFamily="2" charset="77"/>
              </a:rPr>
              <a:t>με προηγμένες δυνατότητες κοστίζουν εξαιρετικά ακριβά, συμπεριλαμβάνοντας συχνά τόσο εφάπαξ χρέωση για την αγορά του λογισμικού ταυτόχρονα με μια τιμή συνδρομής. Παρόλα αυτά υπάρχουν και αρκετά λογισμικά δωρεάν προς το κοινό, ειδικά αν πρόκειται για εκπαιδευτική χρήση.</a:t>
            </a:r>
          </a:p>
          <a:p>
            <a:pPr algn="just"/>
            <a:endParaRPr lang="en-GB" dirty="0">
              <a:latin typeface="Muli" panose="02000503000000000000" pitchFamily="2" charset="77"/>
            </a:endParaRPr>
          </a:p>
          <a:p>
            <a:pPr marL="457200" lvl="0" indent="-317500" algn="just">
              <a:buClr>
                <a:srgbClr val="343434"/>
              </a:buClr>
              <a:buSzPts val="1400"/>
              <a:buFont typeface="Muli"/>
              <a:buChar char="●"/>
            </a:pPr>
            <a:r>
              <a:rPr lang="el-GR" b="1" dirty="0">
                <a:latin typeface="Muli" panose="02000503000000000000" pitchFamily="2" charset="77"/>
              </a:rPr>
              <a:t>Απαιτήσεις σε Εξοπλισμό</a:t>
            </a:r>
            <a:endParaRPr lang="en-GB" dirty="0">
              <a:latin typeface="Muli" panose="02000503000000000000" pitchFamily="2" charset="77"/>
            </a:endParaRPr>
          </a:p>
          <a:p>
            <a:pPr algn="just"/>
            <a:r>
              <a:rPr lang="el-GR" dirty="0">
                <a:latin typeface="Muli" panose="02000503000000000000" pitchFamily="2" charset="77"/>
              </a:rPr>
              <a:t>Λογισμικά </a:t>
            </a:r>
            <a:r>
              <a:rPr lang="en-GB" dirty="0">
                <a:latin typeface="Muli" panose="02000503000000000000" pitchFamily="2" charset="77"/>
              </a:rPr>
              <a:t>CAD </a:t>
            </a:r>
            <a:r>
              <a:rPr lang="el-GR" dirty="0">
                <a:latin typeface="Muli" panose="02000503000000000000" pitchFamily="2" charset="77"/>
              </a:rPr>
              <a:t>με προηγμένες δυνατότητες συχνά απαιτούν ένα ισχυρό υπολογιστικό σύστημα για να τρέξουν.</a:t>
            </a:r>
          </a:p>
          <a:p>
            <a:pPr algn="just"/>
            <a:endParaRPr lang="en-GB" dirty="0">
              <a:latin typeface="Muli" panose="02000503000000000000" pitchFamily="2" charset="77"/>
            </a:endParaRPr>
          </a:p>
        </p:txBody>
      </p:sp>
    </p:spTree>
    <p:extLst>
      <p:ext uri="{BB962C8B-B14F-4D97-AF65-F5344CB8AC3E}">
        <p14:creationId xmlns:p14="http://schemas.microsoft.com/office/powerpoint/2010/main" val="3264448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l-GR" dirty="0"/>
              <a:t>Μέθοδοι μοντελοποίησης</a:t>
            </a:r>
            <a:endParaRPr dirty="0"/>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endParaRPr sz="1800"/>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endParaRPr sz="1800"/>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8"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endParaRPr sz="1800"/>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endParaRPr sz="1800"/>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endParaRPr sz="1800"/>
          </a:p>
        </p:txBody>
      </p:sp>
      <p:sp>
        <p:nvSpPr>
          <p:cNvPr id="34" name="Subtitle 1">
            <a:extLst>
              <a:ext uri="{FF2B5EF4-FFF2-40B4-BE49-F238E27FC236}">
                <a16:creationId xmlns:a16="http://schemas.microsoft.com/office/drawing/2014/main" id="{4AEEF881-6D41-5D46-854A-41502A3E842C}"/>
              </a:ext>
            </a:extLst>
          </p:cNvPr>
          <p:cNvSpPr>
            <a:spLocks noGrp="1"/>
          </p:cNvSpPr>
          <p:nvPr>
            <p:ph type="subTitle" idx="1"/>
          </p:nvPr>
        </p:nvSpPr>
        <p:spPr/>
        <p:txBody>
          <a:bodyPr/>
          <a:lstStyle/>
          <a:p>
            <a:pPr marL="0" indent="0"/>
            <a:r>
              <a:rPr lang="el-GR" dirty="0"/>
              <a:t>Ας εξετάσουμε τις τρεις κύριες μεθόδους/τύπους τρισδιάστατης μοντελοποίησης με χρήση </a:t>
            </a:r>
            <a:r>
              <a:rPr lang="en-US" dirty="0"/>
              <a:t>3D CAD</a:t>
            </a:r>
            <a:r>
              <a:rPr lang="el-GR" dirty="0"/>
              <a:t>.</a:t>
            </a:r>
            <a:endParaRPr lang="en-GB" dirty="0"/>
          </a:p>
        </p:txBody>
      </p:sp>
    </p:spTree>
    <p:extLst>
      <p:ext uri="{BB962C8B-B14F-4D97-AF65-F5344CB8AC3E}">
        <p14:creationId xmlns:p14="http://schemas.microsoft.com/office/powerpoint/2010/main" val="2683993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577862"/>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Τύποι 3</a:t>
            </a:r>
            <a:r>
              <a:rPr lang="en-US" dirty="0"/>
              <a:t>D </a:t>
            </a:r>
            <a:r>
              <a:rPr lang="el-GR" dirty="0"/>
              <a:t>μοντελοποίησης </a:t>
            </a:r>
            <a:r>
              <a:rPr lang="en-US" dirty="0"/>
              <a:t>CAD</a:t>
            </a:r>
            <a:endParaRPr dirty="0"/>
          </a:p>
        </p:txBody>
      </p:sp>
      <p:sp>
        <p:nvSpPr>
          <p:cNvPr id="1159" name="Google Shape;1159;p49"/>
          <p:cNvSpPr txBox="1">
            <a:spLocks noGrp="1"/>
          </p:cNvSpPr>
          <p:nvPr>
            <p:ph type="subTitle" idx="4"/>
          </p:nvPr>
        </p:nvSpPr>
        <p:spPr>
          <a:xfrm>
            <a:off x="708987" y="2901458"/>
            <a:ext cx="2340900" cy="369000"/>
          </a:xfrm>
          <a:prstGeom prst="rect">
            <a:avLst/>
          </a:prstGeom>
        </p:spPr>
        <p:txBody>
          <a:bodyPr spcFirstLastPara="1" wrap="square" lIns="91425" tIns="91425" rIns="91425" bIns="91425" anchor="t" anchorCtr="0">
            <a:noAutofit/>
          </a:bodyPr>
          <a:lstStyle/>
          <a:p>
            <a:pPr marL="0" lvl="0" indent="0"/>
            <a:r>
              <a:rPr lang="el-GR" dirty="0"/>
              <a:t>Μέσω Στερεών (</a:t>
            </a:r>
            <a:r>
              <a:rPr lang="en-GB" dirty="0"/>
              <a:t>Solid Modelling</a:t>
            </a:r>
            <a:r>
              <a:rPr lang="el-GR" dirty="0"/>
              <a:t>)</a:t>
            </a:r>
            <a:endParaRPr dirty="0"/>
          </a:p>
        </p:txBody>
      </p:sp>
      <p:sp>
        <p:nvSpPr>
          <p:cNvPr id="1160" name="Google Shape;1160;p49"/>
          <p:cNvSpPr txBox="1">
            <a:spLocks noGrp="1"/>
          </p:cNvSpPr>
          <p:nvPr>
            <p:ph type="subTitle" idx="5"/>
          </p:nvPr>
        </p:nvSpPr>
        <p:spPr>
          <a:xfrm>
            <a:off x="3348900" y="2901458"/>
            <a:ext cx="2446200" cy="646800"/>
          </a:xfrm>
          <a:prstGeom prst="rect">
            <a:avLst/>
          </a:prstGeom>
        </p:spPr>
        <p:txBody>
          <a:bodyPr spcFirstLastPara="1" wrap="square" lIns="91425" tIns="91425" rIns="91425" bIns="91425" anchor="t" anchorCtr="0">
            <a:noAutofit/>
          </a:bodyPr>
          <a:lstStyle/>
          <a:p>
            <a:pPr marL="0" lvl="0" indent="0"/>
            <a:r>
              <a:rPr lang="el-GR" dirty="0"/>
              <a:t>Μέσω Πλαισίων (</a:t>
            </a:r>
            <a:r>
              <a:rPr lang="en-GB" dirty="0"/>
              <a:t>Wireframe Modelling</a:t>
            </a:r>
            <a:r>
              <a:rPr lang="el-GR" dirty="0"/>
              <a:t>)</a:t>
            </a:r>
            <a:endParaRPr lang="en-GB" dirty="0"/>
          </a:p>
        </p:txBody>
      </p:sp>
      <p:sp>
        <p:nvSpPr>
          <p:cNvPr id="1161" name="Google Shape;1161;p49"/>
          <p:cNvSpPr txBox="1">
            <a:spLocks noGrp="1"/>
          </p:cNvSpPr>
          <p:nvPr>
            <p:ph type="subTitle" idx="6"/>
          </p:nvPr>
        </p:nvSpPr>
        <p:spPr>
          <a:xfrm>
            <a:off x="6000750" y="2901458"/>
            <a:ext cx="2446200" cy="369000"/>
          </a:xfrm>
          <a:prstGeom prst="rect">
            <a:avLst/>
          </a:prstGeom>
        </p:spPr>
        <p:txBody>
          <a:bodyPr spcFirstLastPara="1" wrap="square" lIns="91425" tIns="91425" rIns="91425" bIns="91425" anchor="t" anchorCtr="0">
            <a:noAutofit/>
          </a:bodyPr>
          <a:lstStyle/>
          <a:p>
            <a:pPr marL="0" lvl="0" indent="0"/>
            <a:r>
              <a:rPr lang="el-GR" dirty="0"/>
              <a:t>Μέσω Επιφανειών (</a:t>
            </a:r>
            <a:r>
              <a:rPr lang="en-GB" dirty="0"/>
              <a:t>Surface Modelling</a:t>
            </a:r>
            <a:r>
              <a:rPr lang="el-GR" dirty="0"/>
              <a:t>)</a:t>
            </a:r>
            <a:endParaRPr lang="en-GB" dirty="0"/>
          </a:p>
        </p:txBody>
      </p:sp>
      <p:sp>
        <p:nvSpPr>
          <p:cNvPr id="3" name="Subtitle 2">
            <a:extLst>
              <a:ext uri="{FF2B5EF4-FFF2-40B4-BE49-F238E27FC236}">
                <a16:creationId xmlns:a16="http://schemas.microsoft.com/office/drawing/2014/main" id="{719DF5E6-D4F0-6B43-9775-3E250561CED4}"/>
              </a:ext>
            </a:extLst>
          </p:cNvPr>
          <p:cNvSpPr>
            <a:spLocks noGrp="1"/>
          </p:cNvSpPr>
          <p:nvPr>
            <p:ph type="subTitle" idx="2"/>
          </p:nvPr>
        </p:nvSpPr>
        <p:spPr>
          <a:xfrm>
            <a:off x="3306418" y="3596762"/>
            <a:ext cx="2477100" cy="1028700"/>
          </a:xfrm>
        </p:spPr>
        <p:txBody>
          <a:bodyPr/>
          <a:lstStyle/>
          <a:p>
            <a:pPr marL="20638" indent="0"/>
            <a:r>
              <a:rPr lang="el-GR" dirty="0"/>
              <a:t>Δημιουργία και αναπαράσταση μοντέλων ως ένα δίκτυο κορυφών/ κόμβων (</a:t>
            </a:r>
            <a:r>
              <a:rPr lang="en-US" dirty="0"/>
              <a:t>vortices)</a:t>
            </a:r>
            <a:r>
              <a:rPr lang="el-GR" dirty="0"/>
              <a:t>. </a:t>
            </a:r>
            <a:endParaRPr lang="en-GB" dirty="0"/>
          </a:p>
        </p:txBody>
      </p:sp>
      <p:sp>
        <p:nvSpPr>
          <p:cNvPr id="5" name="Subtitle 4">
            <a:extLst>
              <a:ext uri="{FF2B5EF4-FFF2-40B4-BE49-F238E27FC236}">
                <a16:creationId xmlns:a16="http://schemas.microsoft.com/office/drawing/2014/main" id="{03901392-482A-EE42-89EF-421198FA3148}"/>
              </a:ext>
            </a:extLst>
          </p:cNvPr>
          <p:cNvSpPr>
            <a:spLocks noGrp="1"/>
          </p:cNvSpPr>
          <p:nvPr>
            <p:ph type="subTitle" idx="1"/>
          </p:nvPr>
        </p:nvSpPr>
        <p:spPr>
          <a:xfrm>
            <a:off x="642987" y="3596762"/>
            <a:ext cx="2477100" cy="1335956"/>
          </a:xfrm>
        </p:spPr>
        <p:txBody>
          <a:bodyPr/>
          <a:lstStyle/>
          <a:p>
            <a:pPr marL="147638" indent="4763"/>
            <a:r>
              <a:rPr lang="el-GR" dirty="0"/>
              <a:t>Δημιουργία μοντέλων μέσω επεξεργασίας μπλοκ τρισδιάστατων στερεών σχημάτων.</a:t>
            </a:r>
            <a:endParaRPr lang="en-GB" dirty="0"/>
          </a:p>
        </p:txBody>
      </p:sp>
      <p:sp>
        <p:nvSpPr>
          <p:cNvPr id="7" name="Subtitle 6">
            <a:extLst>
              <a:ext uri="{FF2B5EF4-FFF2-40B4-BE49-F238E27FC236}">
                <a16:creationId xmlns:a16="http://schemas.microsoft.com/office/drawing/2014/main" id="{EB1926E7-496B-D044-B0DD-166421892C59}"/>
              </a:ext>
            </a:extLst>
          </p:cNvPr>
          <p:cNvSpPr>
            <a:spLocks noGrp="1"/>
          </p:cNvSpPr>
          <p:nvPr>
            <p:ph type="subTitle" idx="3"/>
          </p:nvPr>
        </p:nvSpPr>
        <p:spPr>
          <a:xfrm>
            <a:off x="5969850" y="3596762"/>
            <a:ext cx="2477100" cy="1335956"/>
          </a:xfrm>
        </p:spPr>
        <p:txBody>
          <a:bodyPr/>
          <a:lstStyle/>
          <a:p>
            <a:pPr marL="20638" indent="0"/>
            <a:r>
              <a:rPr lang="el-GR" dirty="0"/>
              <a:t>Καθορισμός του σχήματος και της καμπυλότητας των μοντέλων με βάση κατευθυντήριες γραμμές (</a:t>
            </a:r>
            <a:r>
              <a:rPr lang="en-US" dirty="0"/>
              <a:t>guiding lines).</a:t>
            </a:r>
            <a:endParaRPr lang="en-GB" dirty="0"/>
          </a:p>
          <a:p>
            <a:endParaRPr lang="en-GB" dirty="0"/>
          </a:p>
        </p:txBody>
      </p:sp>
      <p:sp>
        <p:nvSpPr>
          <p:cNvPr id="40" name="Google Shape;3665;p62">
            <a:extLst>
              <a:ext uri="{FF2B5EF4-FFF2-40B4-BE49-F238E27FC236}">
                <a16:creationId xmlns:a16="http://schemas.microsoft.com/office/drawing/2014/main" id="{3BE0063C-E5AF-8249-810A-B0E0C73FB1E6}"/>
              </a:ext>
            </a:extLst>
          </p:cNvPr>
          <p:cNvSpPr>
            <a:spLocks/>
          </p:cNvSpPr>
          <p:nvPr/>
        </p:nvSpPr>
        <p:spPr>
          <a:xfrm>
            <a:off x="6000750" y="1371464"/>
            <a:ext cx="2446200" cy="1476000"/>
          </a:xfrm>
          <a:prstGeom prst="rect">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1" name="Google Shape;3665;p62">
            <a:extLst>
              <a:ext uri="{FF2B5EF4-FFF2-40B4-BE49-F238E27FC236}">
                <a16:creationId xmlns:a16="http://schemas.microsoft.com/office/drawing/2014/main" id="{4E3BEAD6-73C6-AE4E-A451-FB8B0C4F3F78}"/>
              </a:ext>
            </a:extLst>
          </p:cNvPr>
          <p:cNvSpPr>
            <a:spLocks/>
          </p:cNvSpPr>
          <p:nvPr/>
        </p:nvSpPr>
        <p:spPr>
          <a:xfrm>
            <a:off x="3497456" y="1360522"/>
            <a:ext cx="2012400" cy="1476000"/>
          </a:xfrm>
          <a:prstGeom prst="rect">
            <a:avLst/>
          </a:prstGeom>
          <a:blipFill>
            <a:blip r:embed="rId4"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
        <p:nvSpPr>
          <p:cNvPr id="42" name="Google Shape;3665;p62">
            <a:extLst>
              <a:ext uri="{FF2B5EF4-FFF2-40B4-BE49-F238E27FC236}">
                <a16:creationId xmlns:a16="http://schemas.microsoft.com/office/drawing/2014/main" id="{A14B5DD8-0A7E-8A48-BC02-7B2FEE99DF69}"/>
              </a:ext>
            </a:extLst>
          </p:cNvPr>
          <p:cNvSpPr>
            <a:spLocks/>
          </p:cNvSpPr>
          <p:nvPr/>
        </p:nvSpPr>
        <p:spPr>
          <a:xfrm>
            <a:off x="708987" y="1355913"/>
            <a:ext cx="2376000" cy="1476000"/>
          </a:xfrm>
          <a:prstGeom prst="rect">
            <a:avLst/>
          </a:prstGeom>
          <a:blipFill>
            <a:blip r:embed="rId5"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just" rtl="0">
              <a:spcBef>
                <a:spcPts val="0"/>
              </a:spcBef>
              <a:spcAft>
                <a:spcPts val="0"/>
              </a:spcAft>
              <a:buNone/>
            </a:pPr>
            <a:endParaRPr/>
          </a:p>
        </p:txBody>
      </p:sp>
    </p:spTree>
    <p:extLst>
      <p:ext uri="{BB962C8B-B14F-4D97-AF65-F5344CB8AC3E}">
        <p14:creationId xmlns:p14="http://schemas.microsoft.com/office/powerpoint/2010/main" val="185208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53" name="Google Shape;1253;p51"/>
          <p:cNvSpPr txBox="1">
            <a:spLocks noGrp="1"/>
          </p:cNvSpPr>
          <p:nvPr>
            <p:ph type="subTitle" idx="1"/>
          </p:nvPr>
        </p:nvSpPr>
        <p:spPr>
          <a:xfrm>
            <a:off x="2708112" y="1580923"/>
            <a:ext cx="2076527" cy="1805570"/>
          </a:xfrm>
          <a:prstGeom prst="rect">
            <a:avLst/>
          </a:prstGeom>
        </p:spPr>
        <p:txBody>
          <a:bodyPr spcFirstLastPara="1" wrap="square" lIns="91425" tIns="91425" rIns="91425" bIns="91425" anchor="t" anchorCtr="0">
            <a:noAutofit/>
          </a:bodyPr>
          <a:lstStyle/>
          <a:p>
            <a:pPr marL="285750" lvl="0" indent="-285750" algn="l">
              <a:buFont typeface="Wingdings" pitchFamily="2" charset="2"/>
              <a:buChar char="Ø"/>
            </a:pPr>
            <a:r>
              <a:rPr lang="el-GR" dirty="0"/>
              <a:t>Ορισμένα λογισμικά ξεκινούν με 2D σκίτσα που στη συνέχεια τροποποιούνται για να κατασκευάσουν ένα τρισδιάστατο σχήμα.</a:t>
            </a:r>
            <a:endParaRPr lang="en-GB" dirty="0"/>
          </a:p>
        </p:txBody>
      </p:sp>
      <p:sp>
        <p:nvSpPr>
          <p:cNvPr id="1200" name="Google Shape;1200;p51"/>
          <p:cNvSpPr txBox="1">
            <a:spLocks noGrp="1"/>
          </p:cNvSpPr>
          <p:nvPr>
            <p:ph type="title"/>
          </p:nvPr>
        </p:nvSpPr>
        <p:spPr>
          <a:xfrm>
            <a:off x="1286790" y="338732"/>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Μέσω Στερεών (</a:t>
            </a:r>
            <a:r>
              <a:rPr lang="en" dirty="0"/>
              <a:t>Solid Modelling</a:t>
            </a:r>
            <a:r>
              <a:rPr lang="el-GR" dirty="0"/>
              <a:t>)</a:t>
            </a:r>
            <a:endParaRPr dirty="0"/>
          </a:p>
        </p:txBody>
      </p:sp>
      <p:sp>
        <p:nvSpPr>
          <p:cNvPr id="1251" name="Google Shape;1251;p51"/>
          <p:cNvSpPr/>
          <p:nvPr/>
        </p:nvSpPr>
        <p:spPr>
          <a:xfrm>
            <a:off x="456613" y="1548791"/>
            <a:ext cx="2251500" cy="1842136"/>
          </a:xfrm>
          <a:prstGeom prst="rect">
            <a:avLst/>
          </a:prstGeom>
          <a:blipFill>
            <a:blip r:embed="rId3" cstate="hqprint">
              <a:extLst>
                <a:ext uri="{28A0092B-C50C-407E-A947-70E740481C1C}">
                  <a14:useLocalDpi xmlns:a14="http://schemas.microsoft.com/office/drawing/2010/main"/>
                </a:ext>
              </a:extLst>
            </a:blip>
            <a:srcRect/>
            <a:stretch>
              <a:fillRect l="-22792" r="-22792"/>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53;p51">
            <a:extLst>
              <a:ext uri="{FF2B5EF4-FFF2-40B4-BE49-F238E27FC236}">
                <a16:creationId xmlns:a16="http://schemas.microsoft.com/office/drawing/2014/main" id="{2FF7D6F5-70E6-1045-95CF-5E4040578391}"/>
              </a:ext>
            </a:extLst>
          </p:cNvPr>
          <p:cNvSpPr txBox="1">
            <a:spLocks/>
          </p:cNvSpPr>
          <p:nvPr/>
        </p:nvSpPr>
        <p:spPr>
          <a:xfrm>
            <a:off x="7022890" y="1520407"/>
            <a:ext cx="1853613" cy="1866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285750" indent="-285750" algn="l">
              <a:buFont typeface="Wingdings" pitchFamily="2" charset="2"/>
              <a:buChar char="Ø"/>
            </a:pPr>
            <a:r>
              <a:rPr lang="el-GR" dirty="0"/>
              <a:t>Ορισμένα λογισμικά προσθέτουν ή αφαιρούν στερεά πάνω σε στερεά σαν δομικά στοιχεία για να δημιουργήσουν πιο περίπλοκα αντικείμενα. </a:t>
            </a:r>
          </a:p>
        </p:txBody>
      </p:sp>
      <p:sp>
        <p:nvSpPr>
          <p:cNvPr id="68" name="Google Shape;1251;p51">
            <a:extLst>
              <a:ext uri="{FF2B5EF4-FFF2-40B4-BE49-F238E27FC236}">
                <a16:creationId xmlns:a16="http://schemas.microsoft.com/office/drawing/2014/main" id="{44CC0DF1-F376-EF4A-B51E-2F43F3F85641}"/>
              </a:ext>
            </a:extLst>
          </p:cNvPr>
          <p:cNvSpPr/>
          <p:nvPr/>
        </p:nvSpPr>
        <p:spPr>
          <a:xfrm>
            <a:off x="4771390" y="1544357"/>
            <a:ext cx="2251500" cy="1842136"/>
          </a:xfrm>
          <a:prstGeom prst="rect">
            <a:avLst/>
          </a:prstGeom>
          <a:blipFill>
            <a:blip r:embed="rId4" cstate="hqprint">
              <a:extLst>
                <a:ext uri="{28A0092B-C50C-407E-A947-70E740481C1C}">
                  <a14:useLocalDpi xmlns:a14="http://schemas.microsoft.com/office/drawing/2010/main"/>
                </a:ext>
              </a:extLst>
            </a:blip>
            <a:srcRect/>
            <a:stretch>
              <a:fillRect t="197" b="197"/>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523220"/>
          </a:xfrm>
          <a:prstGeom prst="rect">
            <a:avLst/>
          </a:prstGeom>
          <a:noFill/>
        </p:spPr>
        <p:txBody>
          <a:bodyPr wrap="square">
            <a:spAutoFit/>
          </a:bodyPr>
          <a:lstStyle/>
          <a:p>
            <a:r>
              <a:rPr lang="el-GR" dirty="0">
                <a:solidFill>
                  <a:srgbClr val="343433"/>
                </a:solidFill>
                <a:latin typeface="Muli" panose="02000303000000000000" pitchFamily="2" charset="0"/>
              </a:rPr>
              <a:t>Ο σχεδιασμός μέσω στερεάς μοντελοποίησης, βασίζεται στη χρήση και </a:t>
            </a:r>
            <a:r>
              <a:rPr lang="el-GR" dirty="0">
                <a:latin typeface="Muli" panose="02000303000000000000" pitchFamily="2" charset="0"/>
              </a:rPr>
              <a:t>επεξεργασία μπλοκ τρισδιάστατων στερεών σχημάτων.</a:t>
            </a:r>
            <a:endParaRPr lang="en-GB" dirty="0">
              <a:solidFill>
                <a:srgbClr val="343433"/>
              </a:solidFill>
              <a:latin typeface="Muli" panose="02000303000000000000" pitchFamily="2" charset="0"/>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736445"/>
            <a:ext cx="7116574" cy="954107"/>
          </a:xfrm>
          <a:prstGeom prst="rect">
            <a:avLst/>
          </a:prstGeom>
          <a:noFill/>
        </p:spPr>
        <p:txBody>
          <a:bodyPr wrap="square">
            <a:spAutoFit/>
          </a:bodyPr>
          <a:lstStyle/>
          <a:p>
            <a:pPr marL="317500" lvl="0" indent="-296863" algn="l">
              <a:buClr>
                <a:srgbClr val="343434"/>
              </a:buClr>
              <a:buSzPts val="1400"/>
              <a:buFont typeface="Muli"/>
              <a:buChar char="●"/>
            </a:pPr>
            <a:r>
              <a:rPr lang="el-GR" dirty="0">
                <a:solidFill>
                  <a:srgbClr val="343433"/>
                </a:solidFill>
                <a:latin typeface="Muli" panose="02000503000000000000" pitchFamily="2" charset="77"/>
              </a:rPr>
              <a:t>Ιδιαίτερα βολικό για επίπεδες επιφάνειες ή βασικές καμπύλες</a:t>
            </a:r>
          </a:p>
          <a:p>
            <a:pPr marL="317500" lvl="0" indent="-296863" algn="l">
              <a:buClr>
                <a:srgbClr val="343434"/>
              </a:buClr>
              <a:buSzPts val="1400"/>
              <a:buFont typeface="Muli"/>
              <a:buChar char="●"/>
            </a:pPr>
            <a:r>
              <a:rPr lang="el-GR" dirty="0">
                <a:solidFill>
                  <a:srgbClr val="343433"/>
                </a:solidFill>
                <a:latin typeface="Muli" panose="02000503000000000000" pitchFamily="2" charset="77"/>
              </a:rPr>
              <a:t>Προσφέρεται πολύ καλά για ακριβείς μετρήσεις και γωνίες</a:t>
            </a:r>
            <a:endParaRPr lang="en-GB" dirty="0">
              <a:solidFill>
                <a:srgbClr val="343433"/>
              </a:solidFill>
              <a:latin typeface="Muli" panose="02000503000000000000" pitchFamily="2" charset="77"/>
            </a:endParaRPr>
          </a:p>
          <a:p>
            <a:pPr lvl="0" indent="-317500" algn="l">
              <a:buClr>
                <a:srgbClr val="343434"/>
              </a:buClr>
              <a:buSzPts val="1400"/>
              <a:buFont typeface="Muli"/>
              <a:buChar char="●"/>
            </a:pPr>
            <a:r>
              <a:rPr lang="el-GR" dirty="0">
                <a:solidFill>
                  <a:srgbClr val="343433"/>
                </a:solidFill>
                <a:latin typeface="Muli" panose="02000503000000000000" pitchFamily="2" charset="77"/>
              </a:rPr>
              <a:t>Σχετικά εύκολα στην εκμάθηση</a:t>
            </a:r>
            <a:endParaRPr lang="en-GB" dirty="0">
              <a:solidFill>
                <a:srgbClr val="343433"/>
              </a:solidFill>
              <a:latin typeface="Muli" panose="02000503000000000000" pitchFamily="2" charset="77"/>
            </a:endParaRPr>
          </a:p>
          <a:p>
            <a:pPr lvl="0" indent="-317500" algn="l">
              <a:buClr>
                <a:srgbClr val="343434"/>
              </a:buClr>
              <a:buSzPts val="1400"/>
              <a:buFont typeface="Muli"/>
              <a:buChar char="●"/>
            </a:pPr>
            <a:r>
              <a:rPr lang="el-GR" dirty="0">
                <a:solidFill>
                  <a:srgbClr val="343433"/>
                </a:solidFill>
                <a:latin typeface="Muli" panose="02000503000000000000" pitchFamily="2" charset="77"/>
              </a:rPr>
              <a:t>Απαιτείται χαμηλή υπολογιστική ισχύ</a:t>
            </a:r>
            <a:endParaRPr lang="en-GB" dirty="0">
              <a:solidFill>
                <a:srgbClr val="343433"/>
              </a:solidFill>
              <a:latin typeface="Muli" panose="02000503000000000000" pitchFamily="2" charset="77"/>
            </a:endParaRPr>
          </a:p>
        </p:txBody>
      </p:sp>
      <p:sp>
        <p:nvSpPr>
          <p:cNvPr id="74" name="Google Shape;3567;p58">
            <a:extLst>
              <a:ext uri="{FF2B5EF4-FFF2-40B4-BE49-F238E27FC236}">
                <a16:creationId xmlns:a16="http://schemas.microsoft.com/office/drawing/2014/main" id="{1ECCEA90-E256-5B49-996D-D8FD05D390A4}"/>
              </a:ext>
            </a:extLst>
          </p:cNvPr>
          <p:cNvSpPr txBox="1">
            <a:spLocks/>
          </p:cNvSpPr>
          <p:nvPr/>
        </p:nvSpPr>
        <p:spPr>
          <a:xfrm>
            <a:off x="620681"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SolidWorks</a:t>
            </a:r>
          </a:p>
        </p:txBody>
      </p:sp>
      <p:sp>
        <p:nvSpPr>
          <p:cNvPr id="75" name="Google Shape;3567;p58">
            <a:extLst>
              <a:ext uri="{FF2B5EF4-FFF2-40B4-BE49-F238E27FC236}">
                <a16:creationId xmlns:a16="http://schemas.microsoft.com/office/drawing/2014/main" id="{FFB21BB0-1B5C-1B48-9D21-06676EAD38F0}"/>
              </a:ext>
            </a:extLst>
          </p:cNvPr>
          <p:cNvSpPr txBox="1">
            <a:spLocks/>
          </p:cNvSpPr>
          <p:nvPr/>
        </p:nvSpPr>
        <p:spPr>
          <a:xfrm>
            <a:off x="4876080" y="3353902"/>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dirty="0" err="1">
                <a:solidFill>
                  <a:srgbClr val="343433"/>
                </a:solidFill>
              </a:rPr>
              <a:t>TinkerCAD</a:t>
            </a:r>
            <a:endParaRPr lang="en-GB" sz="1100" dirty="0">
              <a:solidFill>
                <a:srgbClr val="343433"/>
              </a:solidFill>
            </a:endParaRPr>
          </a:p>
        </p:txBody>
      </p:sp>
    </p:spTree>
    <p:extLst>
      <p:ext uri="{BB962C8B-B14F-4D97-AF65-F5344CB8AC3E}">
        <p14:creationId xmlns:p14="http://schemas.microsoft.com/office/powerpoint/2010/main" val="848665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Wireframe Modelling</a:t>
            </a:r>
            <a:endParaRPr dirty="0"/>
          </a:p>
        </p:txBody>
      </p:sp>
      <p:sp>
        <p:nvSpPr>
          <p:cNvPr id="1251" name="Google Shape;1251;p51"/>
          <p:cNvSpPr/>
          <p:nvPr/>
        </p:nvSpPr>
        <p:spPr>
          <a:xfrm>
            <a:off x="2412347" y="1915574"/>
            <a:ext cx="3115927" cy="1842136"/>
          </a:xfrm>
          <a:prstGeom prst="rect">
            <a:avLst/>
          </a:prstGeom>
          <a:blipFill>
            <a:blip r:embed="rId3" cstate="hqprint">
              <a:extLst>
                <a:ext uri="{28A0092B-C50C-407E-A947-70E740481C1C}">
                  <a14:useLocalDpi xmlns:a14="http://schemas.microsoft.com/office/drawing/2010/main"/>
                </a:ext>
              </a:extLst>
            </a:blip>
            <a:srcRect/>
            <a:stretch>
              <a:fillRect t="-239" b="-239"/>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310616" cy="738664"/>
          </a:xfrm>
          <a:prstGeom prst="rect">
            <a:avLst/>
          </a:prstGeom>
          <a:noFill/>
        </p:spPr>
        <p:txBody>
          <a:bodyPr wrap="square">
            <a:spAutoFit/>
          </a:bodyPr>
          <a:lstStyle/>
          <a:p>
            <a:r>
              <a:rPr lang="el-GR" dirty="0">
                <a:solidFill>
                  <a:srgbClr val="343433"/>
                </a:solidFill>
                <a:latin typeface="Muli" panose="02000503000000000000" pitchFamily="2" charset="77"/>
              </a:rPr>
              <a:t>Η μοντελοποίηση μέσω πλαισίου (</a:t>
            </a:r>
            <a:r>
              <a:rPr lang="en-US" dirty="0">
                <a:solidFill>
                  <a:srgbClr val="343433"/>
                </a:solidFill>
                <a:latin typeface="Muli" panose="02000503000000000000" pitchFamily="2" charset="77"/>
              </a:rPr>
              <a:t>wireframe)</a:t>
            </a:r>
            <a:r>
              <a:rPr lang="el-GR" dirty="0">
                <a:solidFill>
                  <a:srgbClr val="343433"/>
                </a:solidFill>
                <a:latin typeface="Muli" panose="02000503000000000000" pitchFamily="2" charset="77"/>
              </a:rPr>
              <a:t> ήταν η πρώτη μέθοδος που χρησιμοποιήθηκε για τη μοντελοποίηση τρισδιάστατων χαρακτήρων. Κάθε γεωμετρική όψη αποτελείται από τουλάχιστον τρεις κορυφές, που καθορίζουν τη θέση της.</a:t>
            </a:r>
            <a:endParaRPr lang="en-GB" dirty="0">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953274" y="3989600"/>
            <a:ext cx="7710666" cy="954107"/>
          </a:xfrm>
          <a:prstGeom prst="rect">
            <a:avLst/>
          </a:prstGeom>
          <a:noFill/>
        </p:spPr>
        <p:txBody>
          <a:bodyPr wrap="square">
            <a:spAutoFit/>
          </a:bodyPr>
          <a:lstStyle/>
          <a:p>
            <a:pPr marL="317500" lvl="0" indent="-296863" algn="just">
              <a:buClr>
                <a:srgbClr val="343434"/>
              </a:buClr>
              <a:buSzPts val="1400"/>
              <a:buFont typeface="Muli"/>
              <a:buChar char="●"/>
            </a:pPr>
            <a:r>
              <a:rPr lang="el-GR" dirty="0">
                <a:solidFill>
                  <a:srgbClr val="343433"/>
                </a:solidFill>
                <a:latin typeface="Muli" panose="02000503000000000000" pitchFamily="2" charset="77"/>
              </a:rPr>
              <a:t>Το μοντέλο αποτελείται από διάφορα σημεία, τόξα, γραμμές, κύκλους και καμπύλες τα οποία ορίζουν αυστηρά τα όρια του αντικειμένου και αποτελούν τη γεωμετρία αναφοράς.</a:t>
            </a:r>
          </a:p>
          <a:p>
            <a:pPr marL="317500" lvl="0" indent="-296863" algn="just">
              <a:buClr>
                <a:srgbClr val="343434"/>
              </a:buClr>
              <a:buSzPts val="1400"/>
              <a:buFont typeface="Muli"/>
              <a:buChar char="●"/>
            </a:pPr>
            <a:r>
              <a:rPr lang="el-GR" dirty="0">
                <a:solidFill>
                  <a:srgbClr val="343433"/>
                </a:solidFill>
                <a:latin typeface="Muli" panose="02000503000000000000" pitchFamily="2" charset="77"/>
              </a:rPr>
              <a:t>Ο χρήστης μπορεί να προβάλει τη γεωμετρία αναφοράς (</a:t>
            </a:r>
            <a:r>
              <a:rPr lang="en-GB" dirty="0">
                <a:solidFill>
                  <a:srgbClr val="343433"/>
                </a:solidFill>
                <a:latin typeface="Muli" panose="02000503000000000000" pitchFamily="2" charset="77"/>
              </a:rPr>
              <a:t>reference geometry</a:t>
            </a:r>
            <a:r>
              <a:rPr lang="el-GR" dirty="0">
                <a:solidFill>
                  <a:srgbClr val="343433"/>
                </a:solidFill>
                <a:latin typeface="Muli" panose="02000503000000000000" pitchFamily="2" charset="77"/>
              </a:rPr>
              <a:t>)</a:t>
            </a:r>
            <a:r>
              <a:rPr lang="en-GB" dirty="0">
                <a:solidFill>
                  <a:srgbClr val="343433"/>
                </a:solidFill>
                <a:latin typeface="Muli" panose="02000503000000000000" pitchFamily="2" charset="77"/>
              </a:rPr>
              <a:t> </a:t>
            </a:r>
            <a:r>
              <a:rPr lang="el-GR" dirty="0">
                <a:solidFill>
                  <a:srgbClr val="343433"/>
                </a:solidFill>
                <a:latin typeface="Muli" panose="02000503000000000000" pitchFamily="2" charset="77"/>
              </a:rPr>
              <a:t>ως ένα τρισδιάστατο στερεό, ως ένα πλέγμα ή ως ένα σύνολο επιφανειών.</a:t>
            </a:r>
            <a:endParaRPr lang="en-GB" dirty="0">
              <a:solidFill>
                <a:srgbClr val="343433"/>
              </a:solidFill>
              <a:latin typeface="Muli" panose="02000503000000000000" pitchFamily="2" charset="77"/>
            </a:endParaRPr>
          </a:p>
        </p:txBody>
      </p:sp>
      <p:sp>
        <p:nvSpPr>
          <p:cNvPr id="11" name="Google Shape;1253;p51">
            <a:extLst>
              <a:ext uri="{FF2B5EF4-FFF2-40B4-BE49-F238E27FC236}">
                <a16:creationId xmlns:a16="http://schemas.microsoft.com/office/drawing/2014/main" id="{1888B352-F6D3-D840-83CC-125D156FD4AC}"/>
              </a:ext>
            </a:extLst>
          </p:cNvPr>
          <p:cNvSpPr txBox="1">
            <a:spLocks noGrp="1"/>
          </p:cNvSpPr>
          <p:nvPr>
            <p:ph type="subTitle" idx="1"/>
          </p:nvPr>
        </p:nvSpPr>
        <p:spPr>
          <a:xfrm>
            <a:off x="5555612" y="1915573"/>
            <a:ext cx="1885210" cy="1734565"/>
          </a:xfrm>
          <a:prstGeom prst="rect">
            <a:avLst/>
          </a:prstGeom>
        </p:spPr>
        <p:txBody>
          <a:bodyPr spcFirstLastPara="1" wrap="square" lIns="91425" tIns="91425" rIns="91425" bIns="91425" anchor="t" anchorCtr="0">
            <a:noAutofit/>
          </a:bodyPr>
          <a:lstStyle/>
          <a:p>
            <a:pPr marL="285750" lvl="0" indent="-285750">
              <a:buFont typeface="Wingdings" pitchFamily="2" charset="2"/>
              <a:buChar char="Ø"/>
            </a:pPr>
            <a:r>
              <a:rPr lang="el-GR" dirty="0"/>
              <a:t>Αποτελεί ουσιαστικά μια «σκελετική αναπαράσταση» ενός αντικειμένου</a:t>
            </a:r>
            <a:endParaRPr lang="en-GB" dirty="0"/>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00862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Blender</a:t>
            </a:r>
          </a:p>
        </p:txBody>
      </p:sp>
    </p:spTree>
    <p:extLst>
      <p:ext uri="{BB962C8B-B14F-4D97-AF65-F5344CB8AC3E}">
        <p14:creationId xmlns:p14="http://schemas.microsoft.com/office/powerpoint/2010/main" val="3538456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Google Shape;1200;p51"/>
          <p:cNvSpPr txBox="1">
            <a:spLocks noGrp="1"/>
          </p:cNvSpPr>
          <p:nvPr>
            <p:ph type="title"/>
          </p:nvPr>
        </p:nvSpPr>
        <p:spPr>
          <a:xfrm>
            <a:off x="1074150" y="384048"/>
            <a:ext cx="6995700" cy="513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Surface Modelling</a:t>
            </a:r>
            <a:endParaRPr/>
          </a:p>
        </p:txBody>
      </p:sp>
      <p:sp>
        <p:nvSpPr>
          <p:cNvPr id="1251" name="Google Shape;1251;p51"/>
          <p:cNvSpPr/>
          <p:nvPr/>
        </p:nvSpPr>
        <p:spPr>
          <a:xfrm>
            <a:off x="3461159" y="1844999"/>
            <a:ext cx="2221682" cy="1912711"/>
          </a:xfrm>
          <a:prstGeom prst="rect">
            <a:avLst/>
          </a:prstGeom>
          <a:blipFill>
            <a:blip r:embed="rId3" cstate="hqprint">
              <a:extLst>
                <a:ext uri="{28A0092B-C50C-407E-A947-70E740481C1C}">
                  <a14:useLocalDpi xmlns:a14="http://schemas.microsoft.com/office/drawing/2010/main"/>
                </a:ext>
              </a:extLst>
            </a:blip>
            <a:srcRect/>
            <a:stretch>
              <a:fillRect l="-743" r="-743"/>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TextBox 68">
            <a:extLst>
              <a:ext uri="{FF2B5EF4-FFF2-40B4-BE49-F238E27FC236}">
                <a16:creationId xmlns:a16="http://schemas.microsoft.com/office/drawing/2014/main" id="{604A2A5E-CAC8-B944-A85F-F5362B1786BD}"/>
              </a:ext>
            </a:extLst>
          </p:cNvPr>
          <p:cNvSpPr txBox="1"/>
          <p:nvPr/>
        </p:nvSpPr>
        <p:spPr>
          <a:xfrm>
            <a:off x="953274" y="883836"/>
            <a:ext cx="7116575" cy="738664"/>
          </a:xfrm>
          <a:prstGeom prst="rect">
            <a:avLst/>
          </a:prstGeom>
          <a:noFill/>
        </p:spPr>
        <p:txBody>
          <a:bodyPr wrap="square">
            <a:spAutoFit/>
          </a:bodyPr>
          <a:lstStyle/>
          <a:p>
            <a:r>
              <a:rPr lang="el-GR" dirty="0">
                <a:solidFill>
                  <a:srgbClr val="343433"/>
                </a:solidFill>
                <a:latin typeface="Muli" panose="02000503000000000000" pitchFamily="2" charset="77"/>
              </a:rPr>
              <a:t>Η μοντελοποίηση μέσω επιφανειών βασίζεται σε κατευθυντήριες γραμμές για τον καθορισμό του σχήματος και της καμπυλότητας ενός εξαρτήματος. Στη συνέχεια, το λογισμικό ορίζει μια ομαλή επιφάνεια που συνδέει τις κατευθυντήριες γραμμές. </a:t>
            </a:r>
            <a:endParaRPr lang="en-GB" dirty="0">
              <a:solidFill>
                <a:srgbClr val="343433"/>
              </a:solidFill>
              <a:latin typeface="Muli" panose="02000503000000000000" pitchFamily="2" charset="77"/>
            </a:endParaRPr>
          </a:p>
        </p:txBody>
      </p:sp>
      <p:sp>
        <p:nvSpPr>
          <p:cNvPr id="73" name="TextBox 72">
            <a:extLst>
              <a:ext uri="{FF2B5EF4-FFF2-40B4-BE49-F238E27FC236}">
                <a16:creationId xmlns:a16="http://schemas.microsoft.com/office/drawing/2014/main" id="{7543C7E3-F36F-7649-B4B7-875526D6599D}"/>
              </a:ext>
            </a:extLst>
          </p:cNvPr>
          <p:cNvSpPr txBox="1"/>
          <p:nvPr/>
        </p:nvSpPr>
        <p:spPr>
          <a:xfrm>
            <a:off x="651510" y="4015746"/>
            <a:ext cx="7920990" cy="954107"/>
          </a:xfrm>
          <a:prstGeom prst="rect">
            <a:avLst/>
          </a:prstGeom>
          <a:noFill/>
        </p:spPr>
        <p:txBody>
          <a:bodyPr wrap="square">
            <a:spAutoFit/>
          </a:bodyPr>
          <a:lstStyle/>
          <a:p>
            <a:pPr marL="317500" lvl="0" indent="-296863">
              <a:buClr>
                <a:srgbClr val="343434"/>
              </a:buClr>
              <a:buSzPts val="1400"/>
              <a:buFont typeface="Muli"/>
              <a:buChar char="●"/>
            </a:pPr>
            <a:r>
              <a:rPr lang="el-GR" dirty="0">
                <a:solidFill>
                  <a:srgbClr val="343433"/>
                </a:solidFill>
                <a:latin typeface="Muli" panose="02000503000000000000" pitchFamily="2" charset="77"/>
              </a:rPr>
              <a:t>Ο χρήστης μπορεί να δει όλα τα σημεία της επιφάνειας κάτω από τα οποία υπάρχουν στερεά σχήματα.</a:t>
            </a:r>
          </a:p>
          <a:p>
            <a:pPr marL="317500" lvl="0" indent="-296863">
              <a:buClr>
                <a:srgbClr val="343434"/>
              </a:buClr>
              <a:buSzPts val="1400"/>
              <a:buFont typeface="Muli"/>
              <a:buChar char="●"/>
            </a:pPr>
            <a:r>
              <a:rPr lang="el-GR" dirty="0">
                <a:solidFill>
                  <a:srgbClr val="343433"/>
                </a:solidFill>
                <a:latin typeface="Muli" panose="02000503000000000000" pitchFamily="2" charset="77"/>
              </a:rPr>
              <a:t>Τα εργαλεία μοντελοποίησης επιφανειών επιτρέπουν στο χρήστη να κατασκευάζει μία όψη κάθε φορά και άρα να ελέγχει το ακριβές περίγραμμα και την κατεύθυνση αυτής της όψης.</a:t>
            </a:r>
            <a:endParaRPr lang="en-GB" dirty="0">
              <a:solidFill>
                <a:srgbClr val="343433"/>
              </a:solidFill>
              <a:latin typeface="Muli" panose="02000503000000000000" pitchFamily="2" charset="77"/>
            </a:endParaRPr>
          </a:p>
        </p:txBody>
      </p:sp>
      <p:sp>
        <p:nvSpPr>
          <p:cNvPr id="13" name="Google Shape;3567;p58">
            <a:extLst>
              <a:ext uri="{FF2B5EF4-FFF2-40B4-BE49-F238E27FC236}">
                <a16:creationId xmlns:a16="http://schemas.microsoft.com/office/drawing/2014/main" id="{92C405AA-1FFC-5843-BDF7-736A5D04C37B}"/>
              </a:ext>
            </a:extLst>
          </p:cNvPr>
          <p:cNvSpPr txBox="1">
            <a:spLocks/>
          </p:cNvSpPr>
          <p:nvPr/>
        </p:nvSpPr>
        <p:spPr>
          <a:xfrm>
            <a:off x="3610318" y="3729883"/>
            <a:ext cx="1923364" cy="3513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ctr"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2pPr>
            <a:lvl3pPr marL="1371600" marR="0" lvl="2"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3pPr>
            <a:lvl4pPr marL="1828800" marR="0" lvl="3"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4pPr>
            <a:lvl5pPr marL="2286000" marR="0" lvl="4"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5pPr>
            <a:lvl6pPr marL="2743200" marR="0" lvl="5"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6pPr>
            <a:lvl7pPr marL="3200400" marR="0" lvl="6"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7pPr>
            <a:lvl8pPr marL="3657600" marR="0" lvl="7"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8pPr>
            <a:lvl9pPr marL="4114800" marR="0" lvl="8" indent="-304800" algn="l" rtl="0">
              <a:lnSpc>
                <a:spcPct val="100000"/>
              </a:lnSpc>
              <a:spcBef>
                <a:spcPts val="0"/>
              </a:spcBef>
              <a:spcAft>
                <a:spcPts val="0"/>
              </a:spcAft>
              <a:buClr>
                <a:schemeClr val="dk2"/>
              </a:buClr>
              <a:buSzPts val="1200"/>
              <a:buFont typeface="Muli"/>
              <a:buNone/>
              <a:defRPr sz="1400" b="0" i="0" u="none" strike="noStrike" cap="none">
                <a:solidFill>
                  <a:schemeClr val="dk2"/>
                </a:solidFill>
                <a:latin typeface="Muli"/>
                <a:ea typeface="Muli"/>
                <a:cs typeface="Muli"/>
                <a:sym typeface="Muli"/>
              </a:defRPr>
            </a:lvl9pPr>
          </a:lstStyle>
          <a:p>
            <a:pPr marL="0" lvl="0" indent="0"/>
            <a:r>
              <a:rPr lang="en-GB" sz="1100">
                <a:solidFill>
                  <a:srgbClr val="343433"/>
                </a:solidFill>
              </a:rPr>
              <a:t>Alias</a:t>
            </a:r>
          </a:p>
        </p:txBody>
      </p:sp>
    </p:spTree>
    <p:extLst>
      <p:ext uri="{BB962C8B-B14F-4D97-AF65-F5344CB8AC3E}">
        <p14:creationId xmlns:p14="http://schemas.microsoft.com/office/powerpoint/2010/main" val="708932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Πλεονεκτήματα</a:t>
            </a:r>
            <a:endParaRPr dirty="0"/>
          </a:p>
        </p:txBody>
      </p:sp>
      <p:sp>
        <p:nvSpPr>
          <p:cNvPr id="1140" name="Google Shape;1140;p49"/>
          <p:cNvSpPr txBox="1">
            <a:spLocks noGrp="1"/>
          </p:cNvSpPr>
          <p:nvPr>
            <p:ph type="subTitle" idx="1"/>
          </p:nvPr>
        </p:nvSpPr>
        <p:spPr>
          <a:xfrm>
            <a:off x="597824" y="1431656"/>
            <a:ext cx="2636865" cy="3414132"/>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el-GR" dirty="0">
                <a:solidFill>
                  <a:srgbClr val="343433"/>
                </a:solidFill>
                <a:latin typeface="Muli" panose="02000503000000000000" pitchFamily="2" charset="77"/>
              </a:rPr>
              <a:t>Ένα στερεό μοντέλο αποτελεί την πληρέστερη μαθηματική αναπαράσταση ενός αντικειμένου.</a:t>
            </a:r>
          </a:p>
          <a:p>
            <a:pPr indent="-317500" algn="l">
              <a:buClr>
                <a:srgbClr val="343434"/>
              </a:buClr>
              <a:buSzPts val="1400"/>
              <a:buFont typeface="Muli"/>
              <a:buChar char="●"/>
            </a:pPr>
            <a:r>
              <a:rPr lang="el-GR" dirty="0">
                <a:solidFill>
                  <a:srgbClr val="343433"/>
                </a:solidFill>
                <a:latin typeface="Muli" panose="02000503000000000000" pitchFamily="2" charset="77"/>
              </a:rPr>
              <a:t>Παρέχει περισσότερες πληροφορίες τοπολογίας, οι οποίες βοηθούν στην αναπαράσταση του στερεού με πλήρη ακρίβεια.</a:t>
            </a:r>
            <a:endParaRPr lang="en-GB" dirty="0">
              <a:solidFill>
                <a:srgbClr val="343433"/>
              </a:solidFill>
              <a:latin typeface="Muli" panose="02000503000000000000" pitchFamily="2" charset="77"/>
            </a:endParaRPr>
          </a:p>
        </p:txBody>
      </p:sp>
      <p:sp>
        <p:nvSpPr>
          <p:cNvPr id="1141" name="Google Shape;1141;p49"/>
          <p:cNvSpPr txBox="1">
            <a:spLocks noGrp="1"/>
          </p:cNvSpPr>
          <p:nvPr>
            <p:ph type="subTitle" idx="2"/>
          </p:nvPr>
        </p:nvSpPr>
        <p:spPr>
          <a:xfrm>
            <a:off x="3333450" y="1431651"/>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l-GR" dirty="0"/>
              <a:t>Είναι δυνατό να σχεδιαστούν πιο σύνθετες επιφάνειες και καμπύλες σε σύγκριση με τη στερεά μοντελοποίηση.</a:t>
            </a:r>
          </a:p>
          <a:p>
            <a:pPr lvl="0" indent="-317500" algn="l">
              <a:buClr>
                <a:srgbClr val="343434"/>
              </a:buClr>
              <a:buSzPts val="1400"/>
              <a:buFont typeface="Muli"/>
              <a:buChar char="●"/>
            </a:pPr>
            <a:r>
              <a:rPr lang="el-GR" dirty="0"/>
              <a:t>Δίνει τη δυνατότητα σχεδιασμού πιο πολύπλοκων αντικειμένων</a:t>
            </a:r>
            <a:r>
              <a:rPr lang="en-US" dirty="0"/>
              <a:t>.</a:t>
            </a:r>
            <a:endParaRPr lang="en-GB" dirty="0"/>
          </a:p>
        </p:txBody>
      </p:sp>
      <p:sp>
        <p:nvSpPr>
          <p:cNvPr id="1142" name="Google Shape;1142;p49"/>
          <p:cNvSpPr txBox="1">
            <a:spLocks noGrp="1"/>
          </p:cNvSpPr>
          <p:nvPr>
            <p:ph type="subTitle" idx="3"/>
          </p:nvPr>
        </p:nvSpPr>
        <p:spPr>
          <a:xfrm>
            <a:off x="6069150" y="1431651"/>
            <a:ext cx="2720520" cy="3076553"/>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l-GR" dirty="0"/>
              <a:t>Χρησιμοποιείται κυρίως σε επαγγελματικές εφαρμογές που απαιτούν το σχεδιασμό εξαιρετικά σύνθετων επιφανειών οι οποίες πρέπει να έχουν εξαιρετική ποιότητα και λεπτομέρεια</a:t>
            </a:r>
          </a:p>
          <a:p>
            <a:pPr lvl="0" indent="-317500" algn="l">
              <a:buClr>
                <a:srgbClr val="343434"/>
              </a:buClr>
              <a:buSzPts val="1400"/>
              <a:buFont typeface="Muli"/>
              <a:buChar char="●"/>
            </a:pPr>
            <a:r>
              <a:rPr lang="el-GR" dirty="0"/>
              <a:t>Μπορεί να υλοποιήσει γεωμετρίες που θα ήταν σχεδόν ανέφικτες μέσω των άλλων δύο μεθόδων.</a:t>
            </a:r>
          </a:p>
          <a:p>
            <a:pPr lvl="0" indent="-317500" algn="l">
              <a:buClr>
                <a:srgbClr val="343434"/>
              </a:buClr>
              <a:buSzPts val="1400"/>
              <a:buFont typeface="Muli"/>
              <a:buChar char="●"/>
            </a:pPr>
            <a:endParaRPr lang="el-GR" dirty="0"/>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a:t>Solid Modelling</a:t>
            </a:r>
            <a:endParaRP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lvl="0" indent="0"/>
            <a:r>
              <a:rPr lang="en-GB"/>
              <a:t>Wireframe Modelling</a:t>
            </a:r>
          </a:p>
        </p:txBody>
      </p:sp>
      <p:sp>
        <p:nvSpPr>
          <p:cNvPr id="1161" name="Google Shape;1161;p49"/>
          <p:cNvSpPr txBox="1">
            <a:spLocks noGrp="1"/>
          </p:cNvSpPr>
          <p:nvPr>
            <p:ph type="subTitle" idx="6"/>
          </p:nvPr>
        </p:nvSpPr>
        <p:spPr>
          <a:xfrm>
            <a:off x="6084575" y="1097070"/>
            <a:ext cx="2446200" cy="369000"/>
          </a:xfrm>
          <a:prstGeom prst="rect">
            <a:avLst/>
          </a:prstGeom>
        </p:spPr>
        <p:txBody>
          <a:bodyPr spcFirstLastPara="1" wrap="square" lIns="91425" tIns="91425" rIns="91425" bIns="91425" anchor="t" anchorCtr="0">
            <a:noAutofit/>
          </a:bodyPr>
          <a:lstStyle/>
          <a:p>
            <a:pPr marL="0" lvl="0" indent="0"/>
            <a:r>
              <a:rPr lang="en-GB"/>
              <a:t>Surface Modelling</a:t>
            </a:r>
          </a:p>
        </p:txBody>
      </p:sp>
    </p:spTree>
    <p:extLst>
      <p:ext uri="{BB962C8B-B14F-4D97-AF65-F5344CB8AC3E}">
        <p14:creationId xmlns:p14="http://schemas.microsoft.com/office/powerpoint/2010/main" val="2149778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49"/>
          <p:cNvSpPr txBox="1">
            <a:spLocks noGrp="1"/>
          </p:cNvSpPr>
          <p:nvPr>
            <p:ph type="title"/>
          </p:nvPr>
        </p:nvSpPr>
        <p:spPr>
          <a:xfrm>
            <a:off x="1011021" y="450270"/>
            <a:ext cx="6995700" cy="64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l-GR" dirty="0"/>
              <a:t>Μειονεκτήματα</a:t>
            </a:r>
            <a:endParaRPr dirty="0"/>
          </a:p>
        </p:txBody>
      </p:sp>
      <p:sp>
        <p:nvSpPr>
          <p:cNvPr id="1140" name="Google Shape;1140;p49"/>
          <p:cNvSpPr txBox="1">
            <a:spLocks noGrp="1"/>
          </p:cNvSpPr>
          <p:nvPr>
            <p:ph type="subTitle" idx="1"/>
          </p:nvPr>
        </p:nvSpPr>
        <p:spPr>
          <a:xfrm>
            <a:off x="597825" y="1431656"/>
            <a:ext cx="2477100" cy="3414132"/>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l-GR" dirty="0"/>
              <a:t>Τα βασικά δομικά στοιχεία (στερεά σχήματα) που χρησιμοποιούνται είναι συχνά αρκετά απλοϊκά για πολύ σύνθετες εφαρμογές</a:t>
            </a:r>
            <a:r>
              <a:rPr lang="en-US" dirty="0"/>
              <a:t>.</a:t>
            </a:r>
            <a:endParaRPr lang="en-GB" dirty="0"/>
          </a:p>
          <a:p>
            <a:pPr lvl="0" indent="-317500" algn="l">
              <a:buClr>
                <a:srgbClr val="343434"/>
              </a:buClr>
              <a:buSzPts val="1400"/>
              <a:buFont typeface="Muli"/>
              <a:buChar char="●"/>
            </a:pPr>
            <a:r>
              <a:rPr lang="el-GR" dirty="0"/>
              <a:t>Είναι πρακτικά αδύνατο να επιτευχθεί υψηλός ρεαλισμός στην αναπαράσταση φυσικών/ πολύπλοκων αντικειμένων</a:t>
            </a:r>
            <a:r>
              <a:rPr lang="en-US" dirty="0"/>
              <a:t>.</a:t>
            </a:r>
            <a:endParaRPr lang="en-GB" dirty="0"/>
          </a:p>
        </p:txBody>
      </p:sp>
      <p:sp>
        <p:nvSpPr>
          <p:cNvPr id="1141" name="Google Shape;1141;p49"/>
          <p:cNvSpPr txBox="1">
            <a:spLocks noGrp="1"/>
          </p:cNvSpPr>
          <p:nvPr>
            <p:ph type="subTitle" idx="2"/>
          </p:nvPr>
        </p:nvSpPr>
        <p:spPr>
          <a:xfrm>
            <a:off x="3333450" y="1431651"/>
            <a:ext cx="2477100" cy="2885167"/>
          </a:xfrm>
          <a:prstGeom prst="rect">
            <a:avLst/>
          </a:prstGeom>
        </p:spPr>
        <p:txBody>
          <a:bodyPr spcFirstLastPara="1" wrap="square" lIns="91425" tIns="91425" rIns="91425" bIns="91425" anchor="t" anchorCtr="0">
            <a:noAutofit/>
          </a:bodyPr>
          <a:lstStyle/>
          <a:p>
            <a:pPr lvl="0" indent="-317500" algn="l">
              <a:buClr>
                <a:srgbClr val="343434"/>
              </a:buClr>
              <a:buSzPts val="1400"/>
              <a:buFont typeface="Muli"/>
              <a:buChar char="●"/>
            </a:pPr>
            <a:r>
              <a:rPr lang="el-GR" dirty="0"/>
              <a:t>Απευθύνεται σε σχετικά έμπειρους χρήστες</a:t>
            </a:r>
            <a:r>
              <a:rPr lang="en-US" dirty="0"/>
              <a:t>.</a:t>
            </a:r>
            <a:endParaRPr lang="el-GR" dirty="0"/>
          </a:p>
          <a:p>
            <a:pPr lvl="0" indent="-317500" algn="l">
              <a:buClr>
                <a:srgbClr val="343434"/>
              </a:buClr>
              <a:buSzPts val="1400"/>
              <a:buFont typeface="Muli"/>
              <a:buChar char="●"/>
            </a:pPr>
            <a:r>
              <a:rPr lang="el-GR" dirty="0"/>
              <a:t>Για υψηλή πιστότητα απαιτεί έναν τεράστιο αριθμό πολύγονων και άρα υψηλή υπολογιστική ισχύ για την επεξεργασία του σχεδίου</a:t>
            </a:r>
            <a:r>
              <a:rPr lang="en-US" dirty="0"/>
              <a:t>.</a:t>
            </a:r>
            <a:endParaRPr lang="en-GB" dirty="0"/>
          </a:p>
        </p:txBody>
      </p:sp>
      <p:sp>
        <p:nvSpPr>
          <p:cNvPr id="1142" name="Google Shape;1142;p49"/>
          <p:cNvSpPr txBox="1">
            <a:spLocks noGrp="1"/>
          </p:cNvSpPr>
          <p:nvPr>
            <p:ph type="subTitle" idx="3"/>
          </p:nvPr>
        </p:nvSpPr>
        <p:spPr>
          <a:xfrm>
            <a:off x="6069150" y="1431651"/>
            <a:ext cx="2477100" cy="3076553"/>
          </a:xfrm>
          <a:prstGeom prst="rect">
            <a:avLst/>
          </a:prstGeom>
        </p:spPr>
        <p:txBody>
          <a:bodyPr spcFirstLastPara="1" wrap="square" lIns="91425" tIns="91425" rIns="91425" bIns="91425" anchor="t" anchorCtr="0">
            <a:noAutofit/>
          </a:bodyPr>
          <a:lstStyle/>
          <a:p>
            <a:pPr indent="-317500" algn="l">
              <a:buClr>
                <a:srgbClr val="343434"/>
              </a:buClr>
              <a:buSzPts val="1400"/>
              <a:buFont typeface="Muli"/>
              <a:buChar char="●"/>
            </a:pPr>
            <a:r>
              <a:rPr lang="el-GR" dirty="0"/>
              <a:t>Είναι εξαιρετικά πολύπλοκο στην εκμάθηση και απαιτεί αρκετό χρόνο ώστε να καταρτιστεί ο χρήστης</a:t>
            </a:r>
            <a:r>
              <a:rPr lang="en-US" dirty="0"/>
              <a:t>.</a:t>
            </a:r>
            <a:endParaRPr lang="el-GR" dirty="0"/>
          </a:p>
          <a:p>
            <a:pPr lvl="0" indent="-317500" algn="l">
              <a:buClr>
                <a:srgbClr val="343434"/>
              </a:buClr>
              <a:buSzPts val="1400"/>
              <a:buFont typeface="Muli"/>
              <a:buChar char="●"/>
            </a:pPr>
            <a:r>
              <a:rPr lang="el-GR" dirty="0"/>
              <a:t>Τα βήματα στη μοντελοποίηση των επιφανειών δεν είναι παραμετρικά και ως εκ τούτου είναι δύσκολο να γίνουν αλλαγές στο σχεδιασμό.</a:t>
            </a:r>
            <a:endParaRPr lang="en-GB" dirty="0"/>
          </a:p>
        </p:txBody>
      </p:sp>
      <p:sp>
        <p:nvSpPr>
          <p:cNvPr id="1159" name="Google Shape;1159;p49"/>
          <p:cNvSpPr txBox="1">
            <a:spLocks noGrp="1"/>
          </p:cNvSpPr>
          <p:nvPr>
            <p:ph type="subTitle" idx="4"/>
          </p:nvPr>
        </p:nvSpPr>
        <p:spPr>
          <a:xfrm>
            <a:off x="613200" y="1097070"/>
            <a:ext cx="2446200" cy="369000"/>
          </a:xfrm>
          <a:prstGeom prst="rect">
            <a:avLst/>
          </a:prstGeom>
        </p:spPr>
        <p:txBody>
          <a:bodyPr spcFirstLastPara="1" wrap="square" lIns="91425" tIns="91425" rIns="91425" bIns="91425" anchor="t" anchorCtr="0">
            <a:noAutofit/>
          </a:bodyPr>
          <a:lstStyle/>
          <a:p>
            <a:pPr marL="0" lvl="0" indent="0"/>
            <a:r>
              <a:rPr lang="en-GB"/>
              <a:t>Solid Modelling</a:t>
            </a:r>
            <a:endParaRPr/>
          </a:p>
        </p:txBody>
      </p:sp>
      <p:sp>
        <p:nvSpPr>
          <p:cNvPr id="1160" name="Google Shape;1160;p49"/>
          <p:cNvSpPr txBox="1">
            <a:spLocks noGrp="1"/>
          </p:cNvSpPr>
          <p:nvPr>
            <p:ph type="subTitle" idx="5"/>
          </p:nvPr>
        </p:nvSpPr>
        <p:spPr>
          <a:xfrm>
            <a:off x="3348900" y="1097070"/>
            <a:ext cx="2446200" cy="369000"/>
          </a:xfrm>
          <a:prstGeom prst="rect">
            <a:avLst/>
          </a:prstGeom>
        </p:spPr>
        <p:txBody>
          <a:bodyPr spcFirstLastPara="1" wrap="square" lIns="91425" tIns="91425" rIns="91425" bIns="91425" anchor="t" anchorCtr="0">
            <a:noAutofit/>
          </a:bodyPr>
          <a:lstStyle/>
          <a:p>
            <a:pPr marL="0" lvl="0" indent="0"/>
            <a:r>
              <a:rPr lang="en-GB"/>
              <a:t>Wireframe Modelling</a:t>
            </a:r>
          </a:p>
        </p:txBody>
      </p:sp>
      <p:sp>
        <p:nvSpPr>
          <p:cNvPr id="1161" name="Google Shape;1161;p49"/>
          <p:cNvSpPr txBox="1">
            <a:spLocks noGrp="1"/>
          </p:cNvSpPr>
          <p:nvPr>
            <p:ph type="subTitle" idx="6"/>
          </p:nvPr>
        </p:nvSpPr>
        <p:spPr>
          <a:xfrm>
            <a:off x="6084575" y="1097070"/>
            <a:ext cx="2446200" cy="369000"/>
          </a:xfrm>
          <a:prstGeom prst="rect">
            <a:avLst/>
          </a:prstGeom>
        </p:spPr>
        <p:txBody>
          <a:bodyPr spcFirstLastPara="1" wrap="square" lIns="91425" tIns="91425" rIns="91425" bIns="91425" anchor="t" anchorCtr="0">
            <a:noAutofit/>
          </a:bodyPr>
          <a:lstStyle/>
          <a:p>
            <a:pPr marL="0" lvl="0" indent="0"/>
            <a:r>
              <a:rPr lang="en-GB"/>
              <a:t>Surface Modelling</a:t>
            </a:r>
          </a:p>
        </p:txBody>
      </p:sp>
    </p:spTree>
    <p:extLst>
      <p:ext uri="{BB962C8B-B14F-4D97-AF65-F5344CB8AC3E}">
        <p14:creationId xmlns:p14="http://schemas.microsoft.com/office/powerpoint/2010/main" val="18859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4"/>
          <p:cNvSpPr txBox="1">
            <a:spLocks noGrp="1"/>
          </p:cNvSpPr>
          <p:nvPr>
            <p:ph type="title"/>
          </p:nvPr>
        </p:nvSpPr>
        <p:spPr>
          <a:xfrm>
            <a:off x="820442" y="717957"/>
            <a:ext cx="4395991"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dirty="0"/>
              <a:t>Εισαγωγή</a:t>
            </a:r>
            <a:endParaRPr dirty="0"/>
          </a:p>
        </p:txBody>
      </p:sp>
      <p:sp>
        <p:nvSpPr>
          <p:cNvPr id="1029" name="Google Shape;1029;p44"/>
          <p:cNvSpPr txBox="1">
            <a:spLocks noGrp="1"/>
          </p:cNvSpPr>
          <p:nvPr>
            <p:ph type="subTitle" idx="1"/>
          </p:nvPr>
        </p:nvSpPr>
        <p:spPr>
          <a:xfrm>
            <a:off x="599755" y="1456597"/>
            <a:ext cx="3828809" cy="3124079"/>
          </a:xfrm>
          <a:prstGeom prst="rect">
            <a:avLst/>
          </a:prstGeom>
        </p:spPr>
        <p:txBody>
          <a:bodyPr spcFirstLastPara="1" wrap="square" lIns="91425" tIns="91425" rIns="91425" bIns="91425" anchor="t" anchorCtr="0">
            <a:noAutofit/>
          </a:bodyPr>
          <a:lstStyle/>
          <a:p>
            <a:pPr marL="0" lvl="0" indent="0" algn="just"/>
            <a:r>
              <a:rPr lang="el-GR" dirty="0"/>
              <a:t>Η ενότητα αυτή ξεκινά με την εισήγηση των βασικών αρχών του Σχεδιασμού με τη βοήθεια υπολογιστή (CAD), ενώ στη συνέχεια ακολουθεί μια λεπτομερής παρουσίαση του χώρου εργασίας και των εργαλείων μοντελοποίησης για τη δημιουργία τρισδιάστατων μοντέλων σε ένα πρόγραμμα </a:t>
            </a:r>
            <a:r>
              <a:rPr lang="en-US" dirty="0"/>
              <a:t>CAD</a:t>
            </a:r>
            <a:r>
              <a:rPr lang="el-GR" dirty="0"/>
              <a:t>.  Τέλος, εξετάζεται η σωστή μέθοδος αποθήκευσης και εξαγωγής των μοντέλων μας σε ένα λογισμικό τεμαχισμού (</a:t>
            </a:r>
            <a:r>
              <a:rPr lang="en-US" dirty="0"/>
              <a:t>slicer) </a:t>
            </a:r>
            <a:r>
              <a:rPr lang="el-GR" dirty="0"/>
              <a:t>ώστε να εκτυπώσουμε το μοντέλο μας.</a:t>
            </a:r>
          </a:p>
          <a:p>
            <a:pPr marL="0" lvl="0" indent="0" algn="just"/>
            <a:endParaRPr lang="el-GR" dirty="0"/>
          </a:p>
        </p:txBody>
      </p:sp>
      <p:sp>
        <p:nvSpPr>
          <p:cNvPr id="1030" name="Google Shape;1030;p44"/>
          <p:cNvSpPr/>
          <p:nvPr/>
        </p:nvSpPr>
        <p:spPr>
          <a:xfrm>
            <a:off x="4572000" y="1362725"/>
            <a:ext cx="3089200" cy="3035104"/>
          </a:xfrm>
          <a:prstGeom prst="ellipse">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2" name="Google Shape;1032;p44"/>
          <p:cNvGrpSpPr/>
          <p:nvPr/>
        </p:nvGrpSpPr>
        <p:grpSpPr>
          <a:xfrm>
            <a:off x="7539280" y="-16482"/>
            <a:ext cx="893695" cy="893910"/>
            <a:chOff x="1347125" y="349025"/>
            <a:chExt cx="4978800" cy="4980000"/>
          </a:xfrm>
        </p:grpSpPr>
        <p:sp>
          <p:nvSpPr>
            <p:cNvPr id="1033" name="Google Shape;1033;p44"/>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4"/>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4"/>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4"/>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4"/>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5" name="Google Shape;1055;p44"/>
          <p:cNvSpPr/>
          <p:nvPr/>
        </p:nvSpPr>
        <p:spPr>
          <a:xfrm>
            <a:off x="4977829" y="3832084"/>
            <a:ext cx="166699" cy="16378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5127172" y="4020232"/>
            <a:ext cx="570433" cy="560444"/>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Imagen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18039" y="935474"/>
            <a:ext cx="3736856" cy="31882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1069" name="Google Shape;1069;p46"/>
          <p:cNvSpPr txBox="1">
            <a:spLocks noGrp="1"/>
          </p:cNvSpPr>
          <p:nvPr>
            <p:ph type="title"/>
          </p:nvPr>
        </p:nvSpPr>
        <p:spPr>
          <a:xfrm>
            <a:off x="2489650" y="2091038"/>
            <a:ext cx="6654350" cy="961500"/>
          </a:xfrm>
          <a:prstGeom prst="rect">
            <a:avLst/>
          </a:prstGeom>
        </p:spPr>
        <p:txBody>
          <a:bodyPr spcFirstLastPara="1" wrap="square" lIns="91425" tIns="91425" rIns="91425" bIns="91425" anchor="ctr" anchorCtr="0">
            <a:noAutofit/>
          </a:bodyPr>
          <a:lstStyle/>
          <a:p>
            <a:pPr lvl="0"/>
            <a:r>
              <a:rPr lang="el-GR" dirty="0"/>
              <a:t>Βασικές αρχές του </a:t>
            </a:r>
            <a:r>
              <a:rPr lang="en-US" dirty="0"/>
              <a:t>CAD</a:t>
            </a:r>
            <a:endParaRPr dirty="0"/>
          </a:p>
        </p:txBody>
      </p:sp>
      <p:sp>
        <p:nvSpPr>
          <p:cNvPr id="1071" name="Google Shape;1071;p46"/>
          <p:cNvSpPr txBox="1">
            <a:spLocks noGrp="1"/>
          </p:cNvSpPr>
          <p:nvPr>
            <p:ph type="title" idx="2"/>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2" name="Google Shape;1012;p43"/>
          <p:cNvSpPr txBox="1">
            <a:spLocks noGrp="1"/>
          </p:cNvSpPr>
          <p:nvPr>
            <p:ph type="subTitle" idx="1"/>
          </p:nvPr>
        </p:nvSpPr>
        <p:spPr>
          <a:xfrm>
            <a:off x="1295219" y="2010941"/>
            <a:ext cx="2296120" cy="199745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pPr>
            <a:r>
              <a:rPr lang="el-GR" dirty="0"/>
              <a:t>Ορισμός</a:t>
            </a:r>
          </a:p>
          <a:p>
            <a:pPr marL="0" lvl="0" indent="0" algn="l" rtl="0">
              <a:spcBef>
                <a:spcPts val="0"/>
              </a:spcBef>
              <a:spcAft>
                <a:spcPts val="0"/>
              </a:spcAft>
            </a:pPr>
            <a:r>
              <a:rPr lang="el-GR" dirty="0"/>
              <a:t>2D </a:t>
            </a:r>
            <a:r>
              <a:rPr lang="el-GR" dirty="0" err="1"/>
              <a:t>vs</a:t>
            </a:r>
            <a:r>
              <a:rPr lang="el-GR" dirty="0"/>
              <a:t>. 3D CAD</a:t>
            </a:r>
          </a:p>
          <a:p>
            <a:pPr marL="0" lvl="0" indent="0" algn="l" rtl="0">
              <a:spcBef>
                <a:spcPts val="0"/>
              </a:spcBef>
              <a:spcAft>
                <a:spcPts val="0"/>
              </a:spcAft>
            </a:pPr>
            <a:r>
              <a:rPr lang="el-GR" dirty="0"/>
              <a:t>Ιστορική αναδρομή του CAD</a:t>
            </a:r>
          </a:p>
          <a:p>
            <a:pPr marL="0" lvl="0" indent="0" algn="l" rtl="0">
              <a:spcBef>
                <a:spcPts val="0"/>
              </a:spcBef>
              <a:spcAft>
                <a:spcPts val="0"/>
              </a:spcAft>
            </a:pPr>
            <a:r>
              <a:rPr lang="el-GR" dirty="0"/>
              <a:t>Εφαρμογές</a:t>
            </a:r>
          </a:p>
          <a:p>
            <a:pPr marL="0" lvl="0" indent="0" algn="l" rtl="0">
              <a:spcBef>
                <a:spcPts val="0"/>
              </a:spcBef>
              <a:spcAft>
                <a:spcPts val="0"/>
              </a:spcAft>
            </a:pPr>
            <a:r>
              <a:rPr lang="el-GR" dirty="0"/>
              <a:t>Η χρήση του CAD στο Σχεδιασμό και την Ανάπτυξη προϊόντων</a:t>
            </a:r>
          </a:p>
          <a:p>
            <a:pPr marL="0" lvl="0" indent="0" algn="l" rtl="0">
              <a:spcBef>
                <a:spcPts val="0"/>
              </a:spcBef>
              <a:spcAft>
                <a:spcPts val="0"/>
              </a:spcAft>
            </a:pPr>
            <a:r>
              <a:rPr lang="el-GR" dirty="0"/>
              <a:t>Τα πλεονεκτήματα και τα μειονεκτήματα του CAD</a:t>
            </a:r>
            <a:endParaRPr dirty="0"/>
          </a:p>
        </p:txBody>
      </p:sp>
      <p:sp>
        <p:nvSpPr>
          <p:cNvPr id="1014" name="Google Shape;1014;p43"/>
          <p:cNvSpPr txBox="1">
            <a:spLocks noGrp="1"/>
          </p:cNvSpPr>
          <p:nvPr>
            <p:ph type="subTitle" idx="3"/>
          </p:nvPr>
        </p:nvSpPr>
        <p:spPr>
          <a:xfrm>
            <a:off x="3893793" y="2254849"/>
            <a:ext cx="2941346" cy="122374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Μοντελοποίηση με χρήση: </a:t>
            </a:r>
          </a:p>
          <a:p>
            <a:pPr marL="0" lvl="0" indent="0" algn="l" rtl="0">
              <a:spcBef>
                <a:spcPts val="0"/>
              </a:spcBef>
              <a:spcAft>
                <a:spcPts val="0"/>
              </a:spcAft>
              <a:buNone/>
            </a:pPr>
            <a:r>
              <a:rPr lang="el-GR" dirty="0"/>
              <a:t>-Στερεών (</a:t>
            </a:r>
            <a:r>
              <a:rPr lang="en" dirty="0"/>
              <a:t>Solid modelling</a:t>
            </a:r>
            <a:r>
              <a:rPr lang="el-GR" dirty="0"/>
              <a:t>)</a:t>
            </a:r>
            <a:endParaRPr lang="en" dirty="0"/>
          </a:p>
          <a:p>
            <a:pPr marL="0" lvl="0" indent="0" algn="l" rtl="0">
              <a:spcBef>
                <a:spcPts val="0"/>
              </a:spcBef>
              <a:spcAft>
                <a:spcPts val="0"/>
              </a:spcAft>
              <a:buNone/>
            </a:pPr>
            <a:r>
              <a:rPr lang="el-GR" dirty="0"/>
              <a:t>-Επιφανειών (</a:t>
            </a:r>
            <a:r>
              <a:rPr lang="en" dirty="0"/>
              <a:t>Surface modelling</a:t>
            </a:r>
            <a:r>
              <a:rPr lang="el-GR" dirty="0"/>
              <a:t>)</a:t>
            </a:r>
            <a:endParaRPr lang="en" dirty="0"/>
          </a:p>
          <a:p>
            <a:pPr marL="0" lvl="0" indent="0" algn="l" rtl="0">
              <a:spcBef>
                <a:spcPts val="0"/>
              </a:spcBef>
              <a:spcAft>
                <a:spcPts val="0"/>
              </a:spcAft>
              <a:buNone/>
            </a:pPr>
            <a:r>
              <a:rPr lang="el-GR" dirty="0"/>
              <a:t>-Πλαισίων (</a:t>
            </a:r>
            <a:r>
              <a:rPr lang="en" dirty="0"/>
              <a:t>Wireframe modelling</a:t>
            </a:r>
            <a:r>
              <a:rPr lang="el-GR" dirty="0"/>
              <a:t>)</a:t>
            </a:r>
            <a:endParaRPr lang="en" dirty="0"/>
          </a:p>
          <a:p>
            <a:pPr marL="0" lvl="0" indent="0" algn="l" rtl="0">
              <a:spcBef>
                <a:spcPts val="0"/>
              </a:spcBef>
              <a:spcAft>
                <a:spcPts val="0"/>
              </a:spcAft>
              <a:buNone/>
            </a:pPr>
            <a:endParaRPr dirty="0"/>
          </a:p>
        </p:txBody>
      </p:sp>
      <p:sp>
        <p:nvSpPr>
          <p:cNvPr id="1016" name="Google Shape;1016;p43"/>
          <p:cNvSpPr txBox="1">
            <a:spLocks noGrp="1"/>
          </p:cNvSpPr>
          <p:nvPr>
            <p:ph type="subTitle" idx="4"/>
          </p:nvPr>
        </p:nvSpPr>
        <p:spPr>
          <a:xfrm>
            <a:off x="3893793" y="1675849"/>
            <a:ext cx="2815617" cy="33509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sz="1700" b="1" dirty="0">
                <a:latin typeface="Roboto" panose="02000000000000000000" pitchFamily="2" charset="0"/>
                <a:ea typeface="Roboto" panose="02000000000000000000" pitchFamily="2" charset="0"/>
              </a:rPr>
              <a:t>Μέθοδοι μοντελοποίησης μέσω </a:t>
            </a:r>
            <a:r>
              <a:rPr lang="en-US" sz="1700" b="1" dirty="0">
                <a:latin typeface="Roboto" panose="02000000000000000000" pitchFamily="2" charset="0"/>
                <a:ea typeface="Roboto" panose="02000000000000000000" pitchFamily="2" charset="0"/>
              </a:rPr>
              <a:t>CAD</a:t>
            </a:r>
            <a:endParaRPr sz="1700" b="1" dirty="0">
              <a:latin typeface="Roboto" panose="02000000000000000000" pitchFamily="2" charset="0"/>
              <a:ea typeface="Roboto" panose="02000000000000000000" pitchFamily="2" charset="0"/>
            </a:endParaRPr>
          </a:p>
        </p:txBody>
      </p:sp>
      <p:sp>
        <p:nvSpPr>
          <p:cNvPr id="1011" name="Google Shape;1011;p43"/>
          <p:cNvSpPr txBox="1">
            <a:spLocks noGrp="1"/>
          </p:cNvSpPr>
          <p:nvPr>
            <p:ph type="title"/>
          </p:nvPr>
        </p:nvSpPr>
        <p:spPr>
          <a:xfrm>
            <a:off x="1199555" y="590871"/>
            <a:ext cx="6995700" cy="48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Content</a:t>
            </a:r>
            <a:endParaRPr/>
          </a:p>
        </p:txBody>
      </p:sp>
      <p:sp>
        <p:nvSpPr>
          <p:cNvPr id="1018" name="Google Shape;1018;p43"/>
          <p:cNvSpPr txBox="1">
            <a:spLocks noGrp="1"/>
          </p:cNvSpPr>
          <p:nvPr>
            <p:ph type="subTitle" idx="6"/>
          </p:nvPr>
        </p:nvSpPr>
        <p:spPr>
          <a:xfrm>
            <a:off x="1295218" y="1675849"/>
            <a:ext cx="2296121" cy="34089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t>Επισκόπηση του </a:t>
            </a:r>
            <a:r>
              <a:rPr lang="en" dirty="0"/>
              <a:t>CAD</a:t>
            </a:r>
            <a:endParaRPr dirty="0"/>
          </a:p>
        </p:txBody>
      </p:sp>
      <p:sp>
        <p:nvSpPr>
          <p:cNvPr id="1020" name="Google Shape;1020;p43"/>
          <p:cNvSpPr txBox="1">
            <a:spLocks noGrp="1"/>
          </p:cNvSpPr>
          <p:nvPr>
            <p:ph type="title" idx="9"/>
          </p:nvPr>
        </p:nvSpPr>
        <p:spPr>
          <a:xfrm>
            <a:off x="129522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01</a:t>
            </a:r>
            <a:endParaRPr/>
          </a:p>
        </p:txBody>
      </p:sp>
      <p:sp>
        <p:nvSpPr>
          <p:cNvPr id="1023" name="Google Shape;1023;p43"/>
          <p:cNvSpPr txBox="1">
            <a:spLocks noGrp="1"/>
          </p:cNvSpPr>
          <p:nvPr>
            <p:ph type="title" idx="14"/>
          </p:nvPr>
        </p:nvSpPr>
        <p:spPr>
          <a:xfrm>
            <a:off x="3897875" y="1135100"/>
            <a:ext cx="912000" cy="579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02</a:t>
            </a:r>
            <a:endParaRPr/>
          </a:p>
        </p:txBody>
      </p:sp>
    </p:spTree>
    <p:extLst>
      <p:ext uri="{BB962C8B-B14F-4D97-AF65-F5344CB8AC3E}">
        <p14:creationId xmlns:p14="http://schemas.microsoft.com/office/powerpoint/2010/main" val="3842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50"/>
          <p:cNvSpPr txBox="1">
            <a:spLocks noGrp="1"/>
          </p:cNvSpPr>
          <p:nvPr>
            <p:ph type="title"/>
          </p:nvPr>
        </p:nvSpPr>
        <p:spPr>
          <a:xfrm>
            <a:off x="5075700" y="1379251"/>
            <a:ext cx="3348300" cy="83020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l-GR" dirty="0"/>
              <a:t>Τι είναι το </a:t>
            </a:r>
            <a:r>
              <a:rPr lang="en" dirty="0"/>
              <a:t>CAD?</a:t>
            </a:r>
            <a:endParaRPr dirty="0"/>
          </a:p>
        </p:txBody>
      </p:sp>
      <p:sp>
        <p:nvSpPr>
          <p:cNvPr id="37" name="Google Shape;1167;p50">
            <a:extLst>
              <a:ext uri="{FF2B5EF4-FFF2-40B4-BE49-F238E27FC236}">
                <a16:creationId xmlns:a16="http://schemas.microsoft.com/office/drawing/2014/main" id="{D90FC61A-FEAD-2649-BBAF-6035BF5C2CB5}"/>
              </a:ext>
            </a:extLst>
          </p:cNvPr>
          <p:cNvSpPr txBox="1">
            <a:spLocks noGrp="1"/>
          </p:cNvSpPr>
          <p:nvPr>
            <p:ph type="subTitle" idx="1"/>
          </p:nvPr>
        </p:nvSpPr>
        <p:spPr>
          <a:xfrm>
            <a:off x="4431266" y="4123151"/>
            <a:ext cx="3040800" cy="77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solidFill>
                  <a:srgbClr val="C00000"/>
                </a:solidFill>
              </a:rPr>
              <a:t>Απάντηση</a:t>
            </a:r>
            <a:r>
              <a:rPr lang="en" dirty="0">
                <a:solidFill>
                  <a:srgbClr val="C00000"/>
                </a:solidFill>
              </a:rPr>
              <a:t>: Computer-Aided Design</a:t>
            </a:r>
            <a:r>
              <a:rPr lang="el-GR" dirty="0">
                <a:solidFill>
                  <a:srgbClr val="C00000"/>
                </a:solidFill>
              </a:rPr>
              <a:t> (Σχεδιασμός με υπολογιστή)</a:t>
            </a:r>
            <a:endParaRPr dirty="0">
              <a:solidFill>
                <a:srgbClr val="C00000"/>
              </a:solidFill>
            </a:endParaRPr>
          </a:p>
        </p:txBody>
      </p:sp>
      <p:sp>
        <p:nvSpPr>
          <p:cNvPr id="1168" name="Google Shape;1168;p50"/>
          <p:cNvSpPr/>
          <p:nvPr/>
        </p:nvSpPr>
        <p:spPr>
          <a:xfrm>
            <a:off x="298307" y="1379251"/>
            <a:ext cx="972600" cy="972600"/>
          </a:xfrm>
          <a:prstGeom prst="donut">
            <a:avLst>
              <a:gd name="adj" fmla="val 17842"/>
            </a:avLst>
          </a:pr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1303550" y="1042800"/>
            <a:ext cx="3210300" cy="3210300"/>
          </a:xfrm>
          <a:prstGeom prst="roundRect">
            <a:avLst>
              <a:gd name="adj" fmla="val 16667"/>
            </a:avLst>
          </a:prstGeom>
          <a:solidFill>
            <a:srgbClr val="00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p50"/>
          <p:cNvPicPr preferRelativeResize="0"/>
          <p:nvPr/>
        </p:nvPicPr>
        <p:blipFill>
          <a:blip r:embed="rId3" cstate="hqprint">
            <a:extLst>
              <a:ext uri="{28A0092B-C50C-407E-A947-70E740481C1C}">
                <a14:useLocalDpi xmlns:a14="http://schemas.microsoft.com/office/drawing/2010/main"/>
              </a:ext>
            </a:extLst>
          </a:blip>
          <a:stretch>
            <a:fillRect/>
          </a:stretch>
        </p:blipFill>
        <p:spPr>
          <a:xfrm>
            <a:off x="298307" y="1067438"/>
            <a:ext cx="3777640" cy="2886348"/>
          </a:xfrm>
          <a:prstGeom prst="roundRect">
            <a:avLst>
              <a:gd name="adj" fmla="val 16667"/>
            </a:avLst>
          </a:prstGeom>
          <a:noFill/>
          <a:ln>
            <a:noFill/>
          </a:ln>
        </p:spPr>
      </p:pic>
      <p:grpSp>
        <p:nvGrpSpPr>
          <p:cNvPr id="1171" name="Google Shape;1171;p50"/>
          <p:cNvGrpSpPr/>
          <p:nvPr/>
        </p:nvGrpSpPr>
        <p:grpSpPr>
          <a:xfrm>
            <a:off x="3008642" y="3795488"/>
            <a:ext cx="773208" cy="773394"/>
            <a:chOff x="1347125" y="349025"/>
            <a:chExt cx="4978800" cy="4980000"/>
          </a:xfrm>
        </p:grpSpPr>
        <p:sp>
          <p:nvSpPr>
            <p:cNvPr id="1172" name="Google Shape;1172;p50"/>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0"/>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0"/>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0"/>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0"/>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0"/>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0"/>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0"/>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0"/>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0"/>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0"/>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0"/>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0"/>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0"/>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0"/>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0"/>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0"/>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0"/>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0"/>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0"/>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0"/>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0"/>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4" name="Google Shape;1194;p50"/>
          <p:cNvSpPr/>
          <p:nvPr/>
        </p:nvSpPr>
        <p:spPr>
          <a:xfrm>
            <a:off x="3490075" y="716600"/>
            <a:ext cx="142200" cy="1422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0"/>
          <p:cNvSpPr/>
          <p:nvPr/>
        </p:nvSpPr>
        <p:spPr>
          <a:xfrm>
            <a:off x="3693850" y="858800"/>
            <a:ext cx="486600" cy="4866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67;p50"/>
          <p:cNvSpPr txBox="1">
            <a:spLocks/>
          </p:cNvSpPr>
          <p:nvPr/>
        </p:nvSpPr>
        <p:spPr>
          <a:xfrm>
            <a:off x="5075700" y="2519550"/>
            <a:ext cx="3040800" cy="773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343434"/>
              </a:buClr>
              <a:buSzPts val="1200"/>
              <a:buFont typeface="Muli"/>
              <a:buNone/>
              <a:defRPr sz="1400" b="0" i="0" u="none" strike="noStrike" cap="none">
                <a:solidFill>
                  <a:schemeClr val="dk2"/>
                </a:solidFill>
                <a:latin typeface="Muli"/>
                <a:ea typeface="Muli"/>
                <a:cs typeface="Muli"/>
                <a:sym typeface="Muli"/>
              </a:defRPr>
            </a:lvl1pPr>
            <a:lvl2pPr marL="914400" marR="0" lvl="1"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2pPr>
            <a:lvl3pPr marL="1371600" marR="0" lvl="2"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3pPr>
            <a:lvl4pPr marL="1828800" marR="0" lvl="3"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4pPr>
            <a:lvl5pPr marL="2286000" marR="0" lvl="4"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5pPr>
            <a:lvl6pPr marL="2743200" marR="0" lvl="5"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6pPr>
            <a:lvl7pPr marL="3200400" marR="0" lvl="6"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7pPr>
            <a:lvl8pPr marL="3657600" marR="0" lvl="7"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8pPr>
            <a:lvl9pPr marL="4114800" marR="0" lvl="8" indent="-304800" algn="ctr" rtl="0">
              <a:lnSpc>
                <a:spcPct val="100000"/>
              </a:lnSpc>
              <a:spcBef>
                <a:spcPts val="0"/>
              </a:spcBef>
              <a:spcAft>
                <a:spcPts val="0"/>
              </a:spcAft>
              <a:buClr>
                <a:srgbClr val="343434"/>
              </a:buClr>
              <a:buSzPts val="1200"/>
              <a:buFont typeface="Muli"/>
              <a:buNone/>
              <a:defRPr sz="1200" b="0" i="0" u="none" strike="noStrike" cap="none">
                <a:solidFill>
                  <a:srgbClr val="343434"/>
                </a:solidFill>
                <a:latin typeface="Muli"/>
                <a:ea typeface="Muli"/>
                <a:cs typeface="Muli"/>
                <a:sym typeface="Muli"/>
              </a:defRPr>
            </a:lvl9pPr>
          </a:lstStyle>
          <a:p>
            <a:pPr marL="0" indent="0"/>
            <a:r>
              <a:rPr lang="el-GR" dirty="0"/>
              <a:t>Τι σημαίνουν τα αρχικά </a:t>
            </a:r>
            <a:r>
              <a:rPr lang="en-US" dirty="0"/>
              <a:t>CAD?</a:t>
            </a:r>
            <a:endParaRPr lang="en-US" i="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prstGeom prst="rect">
            <a:avLst/>
          </a:prstGeom>
        </p:spPr>
        <p:txBody>
          <a:bodyPr spcFirstLastPara="1" wrap="square" lIns="91425" tIns="91425" rIns="91425" bIns="91425" anchor="b" anchorCtr="0">
            <a:noAutofit/>
          </a:bodyPr>
          <a:lstStyle/>
          <a:p>
            <a:pPr lvl="0">
              <a:buClr>
                <a:srgbClr val="000000"/>
              </a:buClr>
              <a:buSzTx/>
            </a:pPr>
            <a:r>
              <a:rPr lang="en"/>
              <a:t>C A D </a:t>
            </a:r>
            <a:r>
              <a:rPr lang="en-GB" sz="1200" b="0" i="1">
                <a:solidFill>
                  <a:srgbClr val="343433"/>
                </a:solidFill>
                <a:latin typeface="Muli" panose="02000503000000000000" pitchFamily="2" charset="77"/>
              </a:rPr>
              <a:t>stands for</a:t>
            </a:r>
            <a:br>
              <a:rPr lang="en"/>
            </a:br>
            <a:r>
              <a:rPr lang="en" u="sng"/>
              <a:t>C</a:t>
            </a:r>
            <a:r>
              <a:rPr lang="en"/>
              <a:t>omputer-</a:t>
            </a:r>
            <a:r>
              <a:rPr lang="en" u="sng"/>
              <a:t>A</a:t>
            </a:r>
            <a:r>
              <a:rPr lang="en"/>
              <a:t>ided </a:t>
            </a:r>
            <a:r>
              <a:rPr lang="en" u="sng"/>
              <a:t>D</a:t>
            </a:r>
            <a:r>
              <a:rPr lang="en"/>
              <a:t>esign</a:t>
            </a:r>
            <a:endParaRPr/>
          </a:p>
        </p:txBody>
      </p:sp>
      <p:sp>
        <p:nvSpPr>
          <p:cNvPr id="3667" name="Google Shape;3667;p62"/>
          <p:cNvSpPr txBox="1">
            <a:spLocks noGrp="1"/>
          </p:cNvSpPr>
          <p:nvPr>
            <p:ph type="subTitle" idx="1"/>
          </p:nvPr>
        </p:nvSpPr>
        <p:spPr>
          <a:xfrm>
            <a:off x="5075699" y="2519549"/>
            <a:ext cx="3155519" cy="1636799"/>
          </a:xfrm>
          <a:prstGeom prst="rect">
            <a:avLst/>
          </a:prstGeom>
        </p:spPr>
        <p:txBody>
          <a:bodyPr spcFirstLastPara="1" wrap="square" lIns="91425" tIns="91425" rIns="91425" bIns="91425" anchor="t" anchorCtr="0">
            <a:noAutofit/>
          </a:bodyPr>
          <a:lstStyle/>
          <a:p>
            <a:pPr marL="0" lvl="0" indent="0">
              <a:lnSpc>
                <a:spcPct val="150000"/>
              </a:lnSpc>
            </a:pPr>
            <a:r>
              <a:rPr lang="el-GR" dirty="0">
                <a:solidFill>
                  <a:srgbClr val="343433"/>
                </a:solidFill>
                <a:latin typeface="Muli" panose="02000503000000000000" pitchFamily="2" charset="77"/>
              </a:rPr>
              <a:t>Ορισμός:</a:t>
            </a:r>
            <a:endParaRPr lang="en-GB" dirty="0"/>
          </a:p>
          <a:p>
            <a:pPr marL="0" lvl="0" indent="0"/>
            <a:r>
              <a:rPr lang="el-GR" dirty="0"/>
              <a:t>Η χρήση εξειδικευμένου λογισμικού  για την ψηφιακή αναπαράσταση δισδιάστατων (2D) και (3D) τρισδιάστατων μοντέλων.</a:t>
            </a:r>
            <a:endParaRPr lang="en-GB"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9564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62"/>
        <p:cNvGrpSpPr/>
        <p:nvPr/>
      </p:nvGrpSpPr>
      <p:grpSpPr>
        <a:xfrm>
          <a:off x="0" y="0"/>
          <a:ext cx="0" cy="0"/>
          <a:chOff x="0" y="0"/>
          <a:chExt cx="0" cy="0"/>
        </a:xfrm>
      </p:grpSpPr>
      <p:sp>
        <p:nvSpPr>
          <p:cNvPr id="3663" name="Google Shape;3663;p62"/>
          <p:cNvSpPr txBox="1">
            <a:spLocks noGrp="1"/>
          </p:cNvSpPr>
          <p:nvPr>
            <p:ph type="title"/>
          </p:nvPr>
        </p:nvSpPr>
        <p:spPr>
          <a:xfrm>
            <a:off x="3561629" y="306365"/>
            <a:ext cx="3866471" cy="1026508"/>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l-GR" dirty="0"/>
              <a:t>Δισδιάστατο (2</a:t>
            </a:r>
            <a:r>
              <a:rPr lang="en-US" dirty="0"/>
              <a:t>D)</a:t>
            </a:r>
            <a:r>
              <a:rPr lang="el-GR" dirty="0"/>
              <a:t> </a:t>
            </a:r>
            <a:r>
              <a:rPr lang="en-US" dirty="0"/>
              <a:t>CAD</a:t>
            </a:r>
            <a:endParaRPr dirty="0"/>
          </a:p>
        </p:txBody>
      </p:sp>
      <p:sp>
        <p:nvSpPr>
          <p:cNvPr id="3667" name="Google Shape;3667;p62"/>
          <p:cNvSpPr txBox="1">
            <a:spLocks noGrp="1"/>
          </p:cNvSpPr>
          <p:nvPr>
            <p:ph type="subTitle" idx="1"/>
          </p:nvPr>
        </p:nvSpPr>
        <p:spPr>
          <a:xfrm>
            <a:off x="4724207" y="1263163"/>
            <a:ext cx="3816840" cy="2767675"/>
          </a:xfrm>
          <a:prstGeom prst="rect">
            <a:avLst/>
          </a:prstGeom>
        </p:spPr>
        <p:txBody>
          <a:bodyPr spcFirstLastPara="1" wrap="square" lIns="91425" tIns="91425" rIns="91425" bIns="91425" anchor="t" anchorCtr="0">
            <a:noAutofit/>
          </a:bodyPr>
          <a:lstStyle/>
          <a:p>
            <a:pPr lvl="0" indent="-317500">
              <a:buSzPts val="1400"/>
              <a:buFont typeface="Muli"/>
              <a:buChar char="●"/>
            </a:pPr>
            <a:r>
              <a:rPr lang="el-GR" dirty="0"/>
              <a:t>Το </a:t>
            </a:r>
            <a:r>
              <a:rPr lang="en-GB" dirty="0"/>
              <a:t>2D CAD </a:t>
            </a:r>
            <a:r>
              <a:rPr lang="el-GR" dirty="0"/>
              <a:t>αποτελεί την πρώιμη μορφή των εργαλείων </a:t>
            </a:r>
            <a:r>
              <a:rPr lang="en-US" dirty="0"/>
              <a:t>CAD </a:t>
            </a:r>
            <a:r>
              <a:rPr lang="el-GR" dirty="0"/>
              <a:t>και αναπτύχθηκε στις αρχές της δεκαετίας του '70. </a:t>
            </a:r>
            <a:endParaRPr lang="en-GB" dirty="0"/>
          </a:p>
          <a:p>
            <a:pPr lvl="0" indent="-317500">
              <a:buSzPts val="1400"/>
              <a:buFont typeface="Muli"/>
              <a:buChar char="●"/>
            </a:pPr>
            <a:r>
              <a:rPr lang="el-GR" dirty="0"/>
              <a:t>Το 2D CAD βασίζεται σε απλά γεωμετρικά σχήματα όπως γραμμές, παραλληλόγραμμα και κύκλους για την παραγωγή σχεδίων</a:t>
            </a:r>
            <a:r>
              <a:rPr lang="en-US" dirty="0"/>
              <a:t> </a:t>
            </a:r>
            <a:r>
              <a:rPr lang="el-GR" dirty="0"/>
              <a:t>στο επίπεδο</a:t>
            </a:r>
          </a:p>
          <a:p>
            <a:pPr lvl="0" indent="-317500">
              <a:buSzPts val="1400"/>
              <a:buFont typeface="Muli"/>
              <a:buChar char="●"/>
            </a:pPr>
            <a:r>
              <a:rPr lang="el-GR" dirty="0"/>
              <a:t>Χρησιμοποιείται για σκίτσα/πρώιμα σχέδια</a:t>
            </a:r>
            <a:r>
              <a:rPr lang="en-GB" dirty="0"/>
              <a:t> </a:t>
            </a:r>
            <a:r>
              <a:rPr lang="el-GR" dirty="0"/>
              <a:t>και αποτελεί το σημείο εκκίνησης για τα περισσότερα τρισδιάστατα σχέδια.</a:t>
            </a:r>
            <a:endParaRPr dirty="0"/>
          </a:p>
        </p:txBody>
      </p:sp>
      <p:sp>
        <p:nvSpPr>
          <p:cNvPr id="3664" name="Google Shape;3664;p62"/>
          <p:cNvSpPr/>
          <p:nvPr/>
        </p:nvSpPr>
        <p:spPr>
          <a:xfrm>
            <a:off x="912781" y="1369228"/>
            <a:ext cx="3720900" cy="2561100"/>
          </a:xfrm>
          <a:prstGeom prst="roundRect">
            <a:avLst>
              <a:gd name="adj" fmla="val 16667"/>
            </a:avLst>
          </a:prstGeom>
          <a:solidFill>
            <a:srgbClr val="00899D"/>
          </a:solid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62"/>
          <p:cNvSpPr/>
          <p:nvPr/>
        </p:nvSpPr>
        <p:spPr>
          <a:xfrm>
            <a:off x="629225" y="1213175"/>
            <a:ext cx="3720900" cy="2561100"/>
          </a:xfrm>
          <a:prstGeom prst="roundRect">
            <a:avLst>
              <a:gd name="adj" fmla="val 16667"/>
            </a:avLst>
          </a:prstGeom>
          <a:blipFill>
            <a:blip r:embed="rId3" cstate="hqprint">
              <a:extLst>
                <a:ext uri="{28A0092B-C50C-407E-A947-70E740481C1C}">
                  <a14:useLocalDpi xmlns:a14="http://schemas.microsoft.com/office/drawing/2010/main"/>
                </a:ext>
              </a:extLst>
            </a:blip>
            <a:srcRect/>
            <a:stretch>
              <a:fillRect/>
            </a:stretch>
          </a:blipFill>
          <a:ln w="19050" cap="flat" cmpd="sng">
            <a:solidFill>
              <a:srgbClr val="00899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2"/>
          <p:cNvSpPr/>
          <p:nvPr/>
        </p:nvSpPr>
        <p:spPr>
          <a:xfrm flipH="1">
            <a:off x="7553025" y="-3585875"/>
            <a:ext cx="3172125" cy="4788775"/>
          </a:xfrm>
          <a:custGeom>
            <a:avLst/>
            <a:gdLst/>
            <a:ahLst/>
            <a:cxnLst/>
            <a:rect l="l" t="t" r="r" b="b"/>
            <a:pathLst>
              <a:path w="126885" h="191551" extrusionOk="0">
                <a:moveTo>
                  <a:pt x="16464" y="0"/>
                </a:moveTo>
                <a:cubicBezTo>
                  <a:pt x="14016" y="0"/>
                  <a:pt x="11533" y="624"/>
                  <a:pt x="9255" y="1936"/>
                </a:cubicBezTo>
                <a:cubicBezTo>
                  <a:pt x="2362" y="5919"/>
                  <a:pt x="1" y="14743"/>
                  <a:pt x="3984" y="21636"/>
                </a:cubicBezTo>
                <a:lnTo>
                  <a:pt x="97907" y="184344"/>
                </a:lnTo>
                <a:cubicBezTo>
                  <a:pt x="100593" y="188966"/>
                  <a:pt x="105447" y="191551"/>
                  <a:pt x="110431" y="191551"/>
                </a:cubicBezTo>
                <a:cubicBezTo>
                  <a:pt x="112880" y="191551"/>
                  <a:pt x="115360" y="190927"/>
                  <a:pt x="117631" y="189615"/>
                </a:cubicBezTo>
                <a:cubicBezTo>
                  <a:pt x="124524" y="185632"/>
                  <a:pt x="126885" y="176807"/>
                  <a:pt x="122902" y="169914"/>
                </a:cubicBezTo>
                <a:lnTo>
                  <a:pt x="28955" y="7207"/>
                </a:lnTo>
                <a:cubicBezTo>
                  <a:pt x="26284" y="2584"/>
                  <a:pt x="21447" y="0"/>
                  <a:pt x="16464" y="0"/>
                </a:cubicBezTo>
                <a:close/>
              </a:path>
            </a:pathLst>
          </a:custGeom>
          <a:solidFill>
            <a:srgbClr val="FF72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2"/>
          <p:cNvSpPr/>
          <p:nvPr/>
        </p:nvSpPr>
        <p:spPr>
          <a:xfrm>
            <a:off x="3584088" y="3449350"/>
            <a:ext cx="566700" cy="566700"/>
          </a:xfrm>
          <a:prstGeom prst="ellipse">
            <a:avLst/>
          </a:pr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5" name="Google Shape;3695;p62"/>
          <p:cNvGrpSpPr/>
          <p:nvPr/>
        </p:nvGrpSpPr>
        <p:grpSpPr>
          <a:xfrm>
            <a:off x="948133" y="539999"/>
            <a:ext cx="1051523" cy="1051776"/>
            <a:chOff x="1347125" y="349025"/>
            <a:chExt cx="4978800" cy="4980000"/>
          </a:xfrm>
        </p:grpSpPr>
        <p:sp>
          <p:nvSpPr>
            <p:cNvPr id="3696" name="Google Shape;3696;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343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3668;p62"/>
          <p:cNvGrpSpPr/>
          <p:nvPr/>
        </p:nvGrpSpPr>
        <p:grpSpPr>
          <a:xfrm flipH="1">
            <a:off x="7385670" y="4306846"/>
            <a:ext cx="655210" cy="655368"/>
            <a:chOff x="1347125" y="349025"/>
            <a:chExt cx="4978800" cy="4980000"/>
          </a:xfrm>
        </p:grpSpPr>
        <p:sp>
          <p:nvSpPr>
            <p:cNvPr id="58" name="Google Shape;3669;p62"/>
            <p:cNvSpPr/>
            <p:nvPr/>
          </p:nvSpPr>
          <p:spPr>
            <a:xfrm>
              <a:off x="4756525" y="523725"/>
              <a:ext cx="1394100" cy="1393475"/>
            </a:xfrm>
            <a:custGeom>
              <a:avLst/>
              <a:gdLst/>
              <a:ahLst/>
              <a:cxnLst/>
              <a:rect l="l" t="t" r="r" b="b"/>
              <a:pathLst>
                <a:path w="55764" h="55739" extrusionOk="0">
                  <a:moveTo>
                    <a:pt x="1" y="0"/>
                  </a:moveTo>
                  <a:lnTo>
                    <a:pt x="55763" y="55739"/>
                  </a:lnTo>
                  <a:cubicBezTo>
                    <a:pt x="54928" y="53568"/>
                    <a:pt x="53998" y="51446"/>
                    <a:pt x="52973" y="49371"/>
                  </a:cubicBezTo>
                  <a:lnTo>
                    <a:pt x="6417" y="2815"/>
                  </a:lnTo>
                  <a:cubicBezTo>
                    <a:pt x="4318" y="1789"/>
                    <a:pt x="2195" y="859"/>
                    <a:pt x="1"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70;p62"/>
            <p:cNvSpPr/>
            <p:nvPr/>
          </p:nvSpPr>
          <p:spPr>
            <a:xfrm>
              <a:off x="4312325" y="393150"/>
              <a:ext cx="1968875" cy="1968875"/>
            </a:xfrm>
            <a:custGeom>
              <a:avLst/>
              <a:gdLst/>
              <a:ahLst/>
              <a:cxnLst/>
              <a:rect l="l" t="t" r="r" b="b"/>
              <a:pathLst>
                <a:path w="78755" h="78755" extrusionOk="0">
                  <a:moveTo>
                    <a:pt x="0" y="0"/>
                  </a:moveTo>
                  <a:lnTo>
                    <a:pt x="78754" y="78754"/>
                  </a:lnTo>
                  <a:cubicBezTo>
                    <a:pt x="78492" y="77204"/>
                    <a:pt x="78158" y="75654"/>
                    <a:pt x="77753" y="74151"/>
                  </a:cubicBezTo>
                  <a:lnTo>
                    <a:pt x="4627" y="1026"/>
                  </a:lnTo>
                  <a:cubicBezTo>
                    <a:pt x="3125" y="620"/>
                    <a:pt x="1551" y="286"/>
                    <a:pt x="0" y="0"/>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71;p62"/>
            <p:cNvSpPr/>
            <p:nvPr/>
          </p:nvSpPr>
          <p:spPr>
            <a:xfrm>
              <a:off x="3955175" y="350200"/>
              <a:ext cx="2370750" cy="2370175"/>
            </a:xfrm>
            <a:custGeom>
              <a:avLst/>
              <a:gdLst/>
              <a:ahLst/>
              <a:cxnLst/>
              <a:rect l="l" t="t" r="r" b="b"/>
              <a:pathLst>
                <a:path w="94830" h="94807" extrusionOk="0">
                  <a:moveTo>
                    <a:pt x="0" y="1"/>
                  </a:moveTo>
                  <a:lnTo>
                    <a:pt x="94829" y="94806"/>
                  </a:lnTo>
                  <a:lnTo>
                    <a:pt x="94829" y="94806"/>
                  </a:lnTo>
                  <a:cubicBezTo>
                    <a:pt x="94734" y="93542"/>
                    <a:pt x="94662" y="92254"/>
                    <a:pt x="94567" y="90966"/>
                  </a:cubicBezTo>
                  <a:lnTo>
                    <a:pt x="3840" y="239"/>
                  </a:lnTo>
                  <a:cubicBezTo>
                    <a:pt x="2576" y="120"/>
                    <a:pt x="1288" y="49"/>
                    <a:pt x="0" y="1"/>
                  </a:cubicBez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72;p62"/>
            <p:cNvSpPr/>
            <p:nvPr/>
          </p:nvSpPr>
          <p:spPr>
            <a:xfrm>
              <a:off x="3646300" y="349025"/>
              <a:ext cx="2679625" cy="2679625"/>
            </a:xfrm>
            <a:custGeom>
              <a:avLst/>
              <a:gdLst/>
              <a:ahLst/>
              <a:cxnLst/>
              <a:rect l="l" t="t" r="r" b="b"/>
              <a:pathLst>
                <a:path w="107185" h="107185" extrusionOk="0">
                  <a:moveTo>
                    <a:pt x="3387" y="0"/>
                  </a:moveTo>
                  <a:cubicBezTo>
                    <a:pt x="2266" y="48"/>
                    <a:pt x="1145" y="119"/>
                    <a:pt x="1" y="215"/>
                  </a:cubicBezTo>
                  <a:lnTo>
                    <a:pt x="106969" y="107184"/>
                  </a:lnTo>
                  <a:cubicBezTo>
                    <a:pt x="107065" y="106063"/>
                    <a:pt x="107160" y="104942"/>
                    <a:pt x="107184" y="103797"/>
                  </a:cubicBezTo>
                  <a:lnTo>
                    <a:pt x="3387"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73;p62"/>
            <p:cNvSpPr/>
            <p:nvPr/>
          </p:nvSpPr>
          <p:spPr>
            <a:xfrm>
              <a:off x="3370225" y="377650"/>
              <a:ext cx="2926475" cy="2927650"/>
            </a:xfrm>
            <a:custGeom>
              <a:avLst/>
              <a:gdLst/>
              <a:ahLst/>
              <a:cxnLst/>
              <a:rect l="l" t="t" r="r" b="b"/>
              <a:pathLst>
                <a:path w="117059" h="117106" extrusionOk="0">
                  <a:moveTo>
                    <a:pt x="3006" y="0"/>
                  </a:moveTo>
                  <a:cubicBezTo>
                    <a:pt x="1980" y="191"/>
                    <a:pt x="979" y="358"/>
                    <a:pt x="1" y="549"/>
                  </a:cubicBezTo>
                  <a:lnTo>
                    <a:pt x="116558" y="117106"/>
                  </a:lnTo>
                  <a:cubicBezTo>
                    <a:pt x="116748" y="116104"/>
                    <a:pt x="116939" y="115055"/>
                    <a:pt x="117058" y="114053"/>
                  </a:cubicBezTo>
                  <a:lnTo>
                    <a:pt x="3006"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74;p62"/>
            <p:cNvSpPr/>
            <p:nvPr/>
          </p:nvSpPr>
          <p:spPr>
            <a:xfrm>
              <a:off x="3118025" y="433675"/>
              <a:ext cx="3123825" cy="3123250"/>
            </a:xfrm>
            <a:custGeom>
              <a:avLst/>
              <a:gdLst/>
              <a:ahLst/>
              <a:cxnLst/>
              <a:rect l="l" t="t" r="r" b="b"/>
              <a:pathLst>
                <a:path w="124953" h="124930" extrusionOk="0">
                  <a:moveTo>
                    <a:pt x="2815" y="1"/>
                  </a:moveTo>
                  <a:cubicBezTo>
                    <a:pt x="1861" y="239"/>
                    <a:pt x="930" y="526"/>
                    <a:pt x="0" y="788"/>
                  </a:cubicBezTo>
                  <a:lnTo>
                    <a:pt x="124141" y="124930"/>
                  </a:lnTo>
                  <a:cubicBezTo>
                    <a:pt x="124427" y="124023"/>
                    <a:pt x="124690" y="123093"/>
                    <a:pt x="124952" y="122163"/>
                  </a:cubicBezTo>
                  <a:lnTo>
                    <a:pt x="281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75;p62"/>
            <p:cNvSpPr/>
            <p:nvPr/>
          </p:nvSpPr>
          <p:spPr>
            <a:xfrm>
              <a:off x="2887275" y="510600"/>
              <a:ext cx="3277050" cy="3277675"/>
            </a:xfrm>
            <a:custGeom>
              <a:avLst/>
              <a:gdLst/>
              <a:ahLst/>
              <a:cxnLst/>
              <a:rect l="l" t="t" r="r" b="b"/>
              <a:pathLst>
                <a:path w="131082" h="131107" extrusionOk="0">
                  <a:moveTo>
                    <a:pt x="2552" y="1"/>
                  </a:moveTo>
                  <a:cubicBezTo>
                    <a:pt x="2242" y="120"/>
                    <a:pt x="1980" y="215"/>
                    <a:pt x="1670" y="358"/>
                  </a:cubicBezTo>
                  <a:cubicBezTo>
                    <a:pt x="1097" y="573"/>
                    <a:pt x="549" y="812"/>
                    <a:pt x="0" y="1026"/>
                  </a:cubicBezTo>
                  <a:lnTo>
                    <a:pt x="130080" y="131107"/>
                  </a:lnTo>
                  <a:cubicBezTo>
                    <a:pt x="130461" y="130248"/>
                    <a:pt x="130795" y="129389"/>
                    <a:pt x="131082" y="128531"/>
                  </a:cubicBezTo>
                  <a:lnTo>
                    <a:pt x="255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676;p62"/>
            <p:cNvSpPr/>
            <p:nvPr/>
          </p:nvSpPr>
          <p:spPr>
            <a:xfrm>
              <a:off x="2673800" y="606600"/>
              <a:ext cx="3395125" cy="3395125"/>
            </a:xfrm>
            <a:custGeom>
              <a:avLst/>
              <a:gdLst/>
              <a:ahLst/>
              <a:cxnLst/>
              <a:rect l="l" t="t" r="r" b="b"/>
              <a:pathLst>
                <a:path w="135805" h="135805" extrusionOk="0">
                  <a:moveTo>
                    <a:pt x="2362" y="1"/>
                  </a:moveTo>
                  <a:cubicBezTo>
                    <a:pt x="1551" y="358"/>
                    <a:pt x="764" y="764"/>
                    <a:pt x="1" y="1217"/>
                  </a:cubicBezTo>
                  <a:lnTo>
                    <a:pt x="134612" y="135805"/>
                  </a:lnTo>
                  <a:cubicBezTo>
                    <a:pt x="135041" y="135018"/>
                    <a:pt x="135447" y="134255"/>
                    <a:pt x="135805" y="133444"/>
                  </a:cubicBezTo>
                  <a:lnTo>
                    <a:pt x="2362"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677;p62"/>
            <p:cNvSpPr/>
            <p:nvPr/>
          </p:nvSpPr>
          <p:spPr>
            <a:xfrm>
              <a:off x="2475850" y="718100"/>
              <a:ext cx="3482175" cy="3481600"/>
            </a:xfrm>
            <a:custGeom>
              <a:avLst/>
              <a:gdLst/>
              <a:ahLst/>
              <a:cxnLst/>
              <a:rect l="l" t="t" r="r" b="b"/>
              <a:pathLst>
                <a:path w="139287" h="139264" extrusionOk="0">
                  <a:moveTo>
                    <a:pt x="2195" y="1"/>
                  </a:moveTo>
                  <a:cubicBezTo>
                    <a:pt x="1455" y="430"/>
                    <a:pt x="740" y="859"/>
                    <a:pt x="0" y="1384"/>
                  </a:cubicBezTo>
                  <a:lnTo>
                    <a:pt x="137879" y="139263"/>
                  </a:lnTo>
                  <a:cubicBezTo>
                    <a:pt x="138380" y="138572"/>
                    <a:pt x="138833" y="137832"/>
                    <a:pt x="139286" y="137069"/>
                  </a:cubicBezTo>
                  <a:lnTo>
                    <a:pt x="2195"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678;p62"/>
            <p:cNvSpPr/>
            <p:nvPr/>
          </p:nvSpPr>
          <p:spPr>
            <a:xfrm>
              <a:off x="2292800" y="843925"/>
              <a:ext cx="3538225" cy="3538825"/>
            </a:xfrm>
            <a:custGeom>
              <a:avLst/>
              <a:gdLst/>
              <a:ahLst/>
              <a:cxnLst/>
              <a:rect l="l" t="t" r="r" b="b"/>
              <a:pathLst>
                <a:path w="141529" h="141553" extrusionOk="0">
                  <a:moveTo>
                    <a:pt x="2004" y="0"/>
                  </a:moveTo>
                  <a:cubicBezTo>
                    <a:pt x="1312" y="549"/>
                    <a:pt x="668" y="1049"/>
                    <a:pt x="0" y="1574"/>
                  </a:cubicBezTo>
                  <a:lnTo>
                    <a:pt x="139978" y="141552"/>
                  </a:lnTo>
                  <a:cubicBezTo>
                    <a:pt x="140503" y="140861"/>
                    <a:pt x="141004" y="140193"/>
                    <a:pt x="141528" y="139525"/>
                  </a:cubicBezTo>
                  <a:lnTo>
                    <a:pt x="2004"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679;p62"/>
            <p:cNvSpPr/>
            <p:nvPr/>
          </p:nvSpPr>
          <p:spPr>
            <a:xfrm>
              <a:off x="2124050" y="985825"/>
              <a:ext cx="3565650" cy="3565075"/>
            </a:xfrm>
            <a:custGeom>
              <a:avLst/>
              <a:gdLst/>
              <a:ahLst/>
              <a:cxnLst/>
              <a:rect l="l" t="t" r="r" b="b"/>
              <a:pathLst>
                <a:path w="142626" h="142603" extrusionOk="0">
                  <a:moveTo>
                    <a:pt x="1885" y="0"/>
                  </a:moveTo>
                  <a:cubicBezTo>
                    <a:pt x="1241" y="549"/>
                    <a:pt x="621" y="1145"/>
                    <a:pt x="1" y="1718"/>
                  </a:cubicBezTo>
                  <a:lnTo>
                    <a:pt x="140885" y="142602"/>
                  </a:lnTo>
                  <a:cubicBezTo>
                    <a:pt x="141481" y="141982"/>
                    <a:pt x="142077" y="141386"/>
                    <a:pt x="142626" y="140742"/>
                  </a:cubicBezTo>
                  <a:lnTo>
                    <a:pt x="1885"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680;p62"/>
            <p:cNvSpPr/>
            <p:nvPr/>
          </p:nvSpPr>
          <p:spPr>
            <a:xfrm>
              <a:off x="1970825" y="1141450"/>
              <a:ext cx="3563250" cy="3563875"/>
            </a:xfrm>
            <a:custGeom>
              <a:avLst/>
              <a:gdLst/>
              <a:ahLst/>
              <a:cxnLst/>
              <a:rect l="l" t="t" r="r" b="b"/>
              <a:pathLst>
                <a:path w="142530" h="142555" extrusionOk="0">
                  <a:moveTo>
                    <a:pt x="1693" y="0"/>
                  </a:moveTo>
                  <a:cubicBezTo>
                    <a:pt x="1097" y="621"/>
                    <a:pt x="525" y="1264"/>
                    <a:pt x="0" y="1885"/>
                  </a:cubicBezTo>
                  <a:lnTo>
                    <a:pt x="140669" y="142555"/>
                  </a:lnTo>
                  <a:cubicBezTo>
                    <a:pt x="141290" y="141982"/>
                    <a:pt x="141934" y="141434"/>
                    <a:pt x="142530" y="140837"/>
                  </a:cubicBezTo>
                  <a:lnTo>
                    <a:pt x="1693"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681;p62"/>
            <p:cNvSpPr/>
            <p:nvPr/>
          </p:nvSpPr>
          <p:spPr>
            <a:xfrm>
              <a:off x="1830100" y="1311375"/>
              <a:ext cx="3534050" cy="3534075"/>
            </a:xfrm>
            <a:custGeom>
              <a:avLst/>
              <a:gdLst/>
              <a:ahLst/>
              <a:cxnLst/>
              <a:rect l="l" t="t" r="r" b="b"/>
              <a:pathLst>
                <a:path w="141362" h="141363" extrusionOk="0">
                  <a:moveTo>
                    <a:pt x="1551" y="1"/>
                  </a:moveTo>
                  <a:cubicBezTo>
                    <a:pt x="1026" y="692"/>
                    <a:pt x="525" y="1336"/>
                    <a:pt x="0" y="2028"/>
                  </a:cubicBezTo>
                  <a:lnTo>
                    <a:pt x="139334" y="141362"/>
                  </a:lnTo>
                  <a:cubicBezTo>
                    <a:pt x="140026" y="140838"/>
                    <a:pt x="140717" y="140337"/>
                    <a:pt x="141361" y="139812"/>
                  </a:cubicBezTo>
                  <a:lnTo>
                    <a:pt x="155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682;p62"/>
            <p:cNvSpPr/>
            <p:nvPr/>
          </p:nvSpPr>
          <p:spPr>
            <a:xfrm>
              <a:off x="1704875" y="1495025"/>
              <a:ext cx="3476225" cy="3475050"/>
            </a:xfrm>
            <a:custGeom>
              <a:avLst/>
              <a:gdLst/>
              <a:ahLst/>
              <a:cxnLst/>
              <a:rect l="l" t="t" r="r" b="b"/>
              <a:pathLst>
                <a:path w="139049" h="139002" extrusionOk="0">
                  <a:moveTo>
                    <a:pt x="1384" y="1"/>
                  </a:moveTo>
                  <a:cubicBezTo>
                    <a:pt x="907" y="740"/>
                    <a:pt x="454" y="1479"/>
                    <a:pt x="1" y="2219"/>
                  </a:cubicBezTo>
                  <a:lnTo>
                    <a:pt x="136783" y="139001"/>
                  </a:lnTo>
                  <a:cubicBezTo>
                    <a:pt x="137546" y="138572"/>
                    <a:pt x="138309" y="138119"/>
                    <a:pt x="139048" y="137666"/>
                  </a:cubicBezTo>
                  <a:lnTo>
                    <a:pt x="138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683;p62"/>
            <p:cNvSpPr/>
            <p:nvPr/>
          </p:nvSpPr>
          <p:spPr>
            <a:xfrm>
              <a:off x="1594575" y="1694175"/>
              <a:ext cx="3386775" cy="3386800"/>
            </a:xfrm>
            <a:custGeom>
              <a:avLst/>
              <a:gdLst/>
              <a:ahLst/>
              <a:cxnLst/>
              <a:rect l="l" t="t" r="r" b="b"/>
              <a:pathLst>
                <a:path w="135471" h="135472" extrusionOk="0">
                  <a:moveTo>
                    <a:pt x="1193" y="1"/>
                  </a:moveTo>
                  <a:cubicBezTo>
                    <a:pt x="764" y="788"/>
                    <a:pt x="382" y="1575"/>
                    <a:pt x="1" y="2386"/>
                  </a:cubicBezTo>
                  <a:lnTo>
                    <a:pt x="133085" y="135471"/>
                  </a:lnTo>
                  <a:cubicBezTo>
                    <a:pt x="133896" y="135090"/>
                    <a:pt x="134683" y="134684"/>
                    <a:pt x="135471" y="134255"/>
                  </a:cubicBezTo>
                  <a:lnTo>
                    <a:pt x="1193"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684;p62"/>
            <p:cNvSpPr/>
            <p:nvPr/>
          </p:nvSpPr>
          <p:spPr>
            <a:xfrm>
              <a:off x="1500975" y="1909425"/>
              <a:ext cx="3264525" cy="3265150"/>
            </a:xfrm>
            <a:custGeom>
              <a:avLst/>
              <a:gdLst/>
              <a:ahLst/>
              <a:cxnLst/>
              <a:rect l="l" t="t" r="r" b="b"/>
              <a:pathLst>
                <a:path w="130581" h="130606" extrusionOk="0">
                  <a:moveTo>
                    <a:pt x="978" y="1"/>
                  </a:moveTo>
                  <a:cubicBezTo>
                    <a:pt x="644" y="859"/>
                    <a:pt x="310" y="1718"/>
                    <a:pt x="0" y="2577"/>
                  </a:cubicBezTo>
                  <a:lnTo>
                    <a:pt x="128029" y="130606"/>
                  </a:lnTo>
                  <a:cubicBezTo>
                    <a:pt x="128625" y="130367"/>
                    <a:pt x="129174" y="130177"/>
                    <a:pt x="129746" y="129938"/>
                  </a:cubicBezTo>
                  <a:cubicBezTo>
                    <a:pt x="130032" y="129843"/>
                    <a:pt x="130318" y="129723"/>
                    <a:pt x="130581" y="129604"/>
                  </a:cubicBezTo>
                  <a:lnTo>
                    <a:pt x="978"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685;p62"/>
            <p:cNvSpPr/>
            <p:nvPr/>
          </p:nvSpPr>
          <p:spPr>
            <a:xfrm>
              <a:off x="1425825" y="2142575"/>
              <a:ext cx="3107150" cy="3107125"/>
            </a:xfrm>
            <a:custGeom>
              <a:avLst/>
              <a:gdLst/>
              <a:ahLst/>
              <a:cxnLst/>
              <a:rect l="l" t="t" r="r" b="b"/>
              <a:pathLst>
                <a:path w="124286" h="124285" extrusionOk="0">
                  <a:moveTo>
                    <a:pt x="788" y="0"/>
                  </a:moveTo>
                  <a:cubicBezTo>
                    <a:pt x="478" y="930"/>
                    <a:pt x="239" y="1861"/>
                    <a:pt x="1" y="2791"/>
                  </a:cubicBezTo>
                  <a:lnTo>
                    <a:pt x="121495" y="124285"/>
                  </a:lnTo>
                  <a:cubicBezTo>
                    <a:pt x="122425" y="124023"/>
                    <a:pt x="123355" y="123784"/>
                    <a:pt x="124285" y="123498"/>
                  </a:cubicBezTo>
                  <a:lnTo>
                    <a:pt x="788"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686;p62"/>
            <p:cNvSpPr/>
            <p:nvPr/>
          </p:nvSpPr>
          <p:spPr>
            <a:xfrm>
              <a:off x="1372175" y="2395975"/>
              <a:ext cx="2906775" cy="2906800"/>
            </a:xfrm>
            <a:custGeom>
              <a:avLst/>
              <a:gdLst/>
              <a:ahLst/>
              <a:cxnLst/>
              <a:rect l="l" t="t" r="r" b="b"/>
              <a:pathLst>
                <a:path w="116271" h="116272" extrusionOk="0">
                  <a:moveTo>
                    <a:pt x="501" y="1"/>
                  </a:moveTo>
                  <a:cubicBezTo>
                    <a:pt x="334" y="1002"/>
                    <a:pt x="143" y="2052"/>
                    <a:pt x="0" y="3054"/>
                  </a:cubicBezTo>
                  <a:lnTo>
                    <a:pt x="113218" y="116272"/>
                  </a:lnTo>
                  <a:cubicBezTo>
                    <a:pt x="114220" y="116129"/>
                    <a:pt x="115269" y="115962"/>
                    <a:pt x="116271" y="115771"/>
                  </a:cubicBezTo>
                  <a:lnTo>
                    <a:pt x="501"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687;p62"/>
            <p:cNvSpPr/>
            <p:nvPr/>
          </p:nvSpPr>
          <p:spPr>
            <a:xfrm>
              <a:off x="1347125" y="2675025"/>
              <a:ext cx="2653375" cy="2654000"/>
            </a:xfrm>
            <a:custGeom>
              <a:avLst/>
              <a:gdLst/>
              <a:ahLst/>
              <a:cxnLst/>
              <a:rect l="l" t="t" r="r" b="b"/>
              <a:pathLst>
                <a:path w="106135" h="106160" extrusionOk="0">
                  <a:moveTo>
                    <a:pt x="144" y="1"/>
                  </a:moveTo>
                  <a:cubicBezTo>
                    <a:pt x="72" y="1146"/>
                    <a:pt x="1" y="2290"/>
                    <a:pt x="1" y="3459"/>
                  </a:cubicBezTo>
                  <a:lnTo>
                    <a:pt x="102676" y="106159"/>
                  </a:lnTo>
                  <a:cubicBezTo>
                    <a:pt x="103821" y="106111"/>
                    <a:pt x="104966" y="106064"/>
                    <a:pt x="106135" y="105992"/>
                  </a:cubicBezTo>
                  <a:lnTo>
                    <a:pt x="144" y="1"/>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688;p62"/>
            <p:cNvSpPr/>
            <p:nvPr/>
          </p:nvSpPr>
          <p:spPr>
            <a:xfrm>
              <a:off x="1349525" y="2987475"/>
              <a:ext cx="2337350" cy="2337375"/>
            </a:xfrm>
            <a:custGeom>
              <a:avLst/>
              <a:gdLst/>
              <a:ahLst/>
              <a:cxnLst/>
              <a:rect l="l" t="t" r="r" b="b"/>
              <a:pathLst>
                <a:path w="93494" h="93495" extrusionOk="0">
                  <a:moveTo>
                    <a:pt x="0" y="0"/>
                  </a:moveTo>
                  <a:lnTo>
                    <a:pt x="0" y="0"/>
                  </a:lnTo>
                  <a:cubicBezTo>
                    <a:pt x="72" y="1288"/>
                    <a:pt x="167" y="2600"/>
                    <a:pt x="334" y="3912"/>
                  </a:cubicBezTo>
                  <a:lnTo>
                    <a:pt x="89606" y="93184"/>
                  </a:lnTo>
                  <a:cubicBezTo>
                    <a:pt x="90894" y="93327"/>
                    <a:pt x="92182" y="93446"/>
                    <a:pt x="93493" y="9349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689;p62"/>
            <p:cNvSpPr/>
            <p:nvPr/>
          </p:nvSpPr>
          <p:spPr>
            <a:xfrm>
              <a:off x="1398400" y="3351200"/>
              <a:ext cx="1924750" cy="1924750"/>
            </a:xfrm>
            <a:custGeom>
              <a:avLst/>
              <a:gdLst/>
              <a:ahLst/>
              <a:cxnLst/>
              <a:rect l="l" t="t" r="r" b="b"/>
              <a:pathLst>
                <a:path w="76990" h="76990" extrusionOk="0">
                  <a:moveTo>
                    <a:pt x="1" y="0"/>
                  </a:moveTo>
                  <a:lnTo>
                    <a:pt x="1" y="0"/>
                  </a:lnTo>
                  <a:cubicBezTo>
                    <a:pt x="335" y="1550"/>
                    <a:pt x="716" y="3125"/>
                    <a:pt x="1122" y="4675"/>
                  </a:cubicBezTo>
                  <a:lnTo>
                    <a:pt x="72339" y="75892"/>
                  </a:lnTo>
                  <a:cubicBezTo>
                    <a:pt x="73889" y="76298"/>
                    <a:pt x="75439" y="76679"/>
                    <a:pt x="76990" y="76989"/>
                  </a:cubicBezTo>
                  <a:lnTo>
                    <a:pt x="1"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690;p62"/>
            <p:cNvSpPr/>
            <p:nvPr/>
          </p:nvSpPr>
          <p:spPr>
            <a:xfrm>
              <a:off x="1543300" y="3809125"/>
              <a:ext cx="1323125" cy="1323125"/>
            </a:xfrm>
            <a:custGeom>
              <a:avLst/>
              <a:gdLst/>
              <a:ahLst/>
              <a:cxnLst/>
              <a:rect l="l" t="t" r="r" b="b"/>
              <a:pathLst>
                <a:path w="52925" h="52925" extrusionOk="0">
                  <a:moveTo>
                    <a:pt x="0" y="0"/>
                  </a:moveTo>
                  <a:lnTo>
                    <a:pt x="0" y="0"/>
                  </a:lnTo>
                  <a:cubicBezTo>
                    <a:pt x="954" y="2314"/>
                    <a:pt x="2004" y="4556"/>
                    <a:pt x="3173" y="6750"/>
                  </a:cubicBezTo>
                  <a:lnTo>
                    <a:pt x="46222" y="49824"/>
                  </a:lnTo>
                  <a:cubicBezTo>
                    <a:pt x="48417" y="50945"/>
                    <a:pt x="50635" y="51994"/>
                    <a:pt x="52924" y="52924"/>
                  </a:cubicBezTo>
                  <a:lnTo>
                    <a:pt x="0" y="0"/>
                  </a:lnTo>
                  <a:close/>
                </a:path>
              </a:pathLst>
            </a:cu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3691;p62"/>
          <p:cNvSpPr/>
          <p:nvPr/>
        </p:nvSpPr>
        <p:spPr>
          <a:xfrm flipH="1">
            <a:off x="7838197" y="3839549"/>
            <a:ext cx="316800" cy="316800"/>
          </a:xfrm>
          <a:prstGeom prst="ellipse">
            <a:avLst/>
          </a:prstGeom>
          <a:solidFill>
            <a:srgbClr val="00BB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7887906"/>
      </p:ext>
    </p:extLst>
  </p:cSld>
  <p:clrMapOvr>
    <a:masterClrMapping/>
  </p:clrMapOvr>
</p:sld>
</file>

<file path=ppt/theme/theme1.xml><?xml version="1.0" encoding="utf-8"?>
<a:theme xmlns:a="http://schemas.openxmlformats.org/drawingml/2006/main" name="IT Services by Slidesgo">
  <a:themeElements>
    <a:clrScheme name="Simple Light">
      <a:dk1>
        <a:srgbClr val="343434"/>
      </a:dk1>
      <a:lt1>
        <a:srgbClr val="FFFFFF"/>
      </a:lt1>
      <a:dk2>
        <a:srgbClr val="343434"/>
      </a:dk2>
      <a:lt2>
        <a:srgbClr val="F0F7ED"/>
      </a:lt2>
      <a:accent1>
        <a:srgbClr val="00899D"/>
      </a:accent1>
      <a:accent2>
        <a:srgbClr val="FF7210"/>
      </a:accent2>
      <a:accent3>
        <a:srgbClr val="343434"/>
      </a:accent3>
      <a:accent4>
        <a:srgbClr val="CECECE"/>
      </a:accent4>
      <a:accent5>
        <a:srgbClr val="00BBC1"/>
      </a:accent5>
      <a:accent6>
        <a:srgbClr val="D5DEE4"/>
      </a:accent6>
      <a:hlink>
        <a:srgbClr val="F0F7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F95669E65A86445A307967196B2F0BC" ma:contentTypeVersion="16" ma:contentTypeDescription="Create a new document." ma:contentTypeScope="" ma:versionID="bafd020bc93462b5953cfaba93220a30">
  <xsd:schema xmlns:xsd="http://www.w3.org/2001/XMLSchema" xmlns:xs="http://www.w3.org/2001/XMLSchema" xmlns:p="http://schemas.microsoft.com/office/2006/metadata/properties" xmlns:ns2="d35ccd97-bc5a-4b5d-b3e3-b9ad630c783b" xmlns:ns3="fd2cf822-17ae-4c0d-b9d4-97f4ac968dac" targetNamespace="http://schemas.microsoft.com/office/2006/metadata/properties" ma:root="true" ma:fieldsID="384b4800cc66899a03cb0ee96bc70c90" ns2:_="" ns3:_="">
    <xsd:import namespace="d35ccd97-bc5a-4b5d-b3e3-b9ad630c783b"/>
    <xsd:import namespace="fd2cf822-17ae-4c0d-b9d4-97f4ac968d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5ccd97-bc5a-4b5d-b3e3-b9ad630c78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a892be2-1788-4ce5-99d9-ce25f50c5032"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2cf822-17ae-4c0d-b9d4-97f4ac968da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5ab11c-1c73-42c7-871d-f69e2d2bb492}" ma:internalName="TaxCatchAll" ma:showField="CatchAllData" ma:web="fd2cf822-17ae-4c0d-b9d4-97f4ac968da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35ccd97-bc5a-4b5d-b3e3-b9ad630c783b">
      <Terms xmlns="http://schemas.microsoft.com/office/infopath/2007/PartnerControls"/>
    </lcf76f155ced4ddcb4097134ff3c332f>
    <TaxCatchAll xmlns="fd2cf822-17ae-4c0d-b9d4-97f4ac968dac" xsi:nil="true"/>
  </documentManagement>
</p:properties>
</file>

<file path=customXml/itemProps1.xml><?xml version="1.0" encoding="utf-8"?>
<ds:datastoreItem xmlns:ds="http://schemas.openxmlformats.org/officeDocument/2006/customXml" ds:itemID="{03B2EF83-AFF7-46FD-AF91-8F12559E6014}">
  <ds:schemaRefs>
    <ds:schemaRef ds:uri="http://schemas.microsoft.com/sharepoint/v3/contenttype/forms"/>
  </ds:schemaRefs>
</ds:datastoreItem>
</file>

<file path=customXml/itemProps2.xml><?xml version="1.0" encoding="utf-8"?>
<ds:datastoreItem xmlns:ds="http://schemas.openxmlformats.org/officeDocument/2006/customXml" ds:itemID="{3C69299D-3298-483A-A4E7-E8CD3C9C7E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5ccd97-bc5a-4b5d-b3e3-b9ad630c783b"/>
    <ds:schemaRef ds:uri="fd2cf822-17ae-4c0d-b9d4-97f4ac968d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6FC191-8003-4BA2-B88E-C64220ADE0B7}">
  <ds:schemaRefs>
    <ds:schemaRef ds:uri="d35ccd97-bc5a-4b5d-b3e3-b9ad630c783b"/>
    <ds:schemaRef ds:uri="fd2cf822-17ae-4c0d-b9d4-97f4ac968d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1612</TotalTime>
  <Words>5210</Words>
  <Application>Microsoft Office PowerPoint</Application>
  <PresentationFormat>On-screen Show (16:9)</PresentationFormat>
  <Paragraphs>513</Paragraphs>
  <Slides>38</Slides>
  <Notes>38</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IT Services by Slidesgo</vt:lpstr>
      <vt:lpstr>Material Extrusion</vt:lpstr>
      <vt:lpstr>Content</vt:lpstr>
      <vt:lpstr>Μαθησιακά αποτελέσματα</vt:lpstr>
      <vt:lpstr>Εισαγωγή</vt:lpstr>
      <vt:lpstr>Βασικές αρχές του CAD</vt:lpstr>
      <vt:lpstr>Content</vt:lpstr>
      <vt:lpstr>Τι είναι το CAD?</vt:lpstr>
      <vt:lpstr>C A D stands for Computer-Aided Design</vt:lpstr>
      <vt:lpstr>Δισδιάστατο (2D) CAD</vt:lpstr>
      <vt:lpstr>Τρισδιάστατο (3D) CAD</vt:lpstr>
      <vt:lpstr>PowerPoint Presentation</vt:lpstr>
      <vt:lpstr>Μια σύντομη περιγραφή της ιστορίας του CAD</vt:lpstr>
      <vt:lpstr>PowerPoint Presentation</vt:lpstr>
      <vt:lpstr>Ποιος χρησιμοποιεί CAD;</vt:lpstr>
      <vt:lpstr>PowerPoint Presentation</vt:lpstr>
      <vt:lpstr>Εφαρμογές του CAD</vt:lpstr>
      <vt:lpstr>Το CAD στο Σχεδιασμό και Παραγωγή Προϊόντων</vt:lpstr>
      <vt:lpstr>Παραδοσιακή Προσέγγιση</vt:lpstr>
      <vt:lpstr>PowerPoint Presentation</vt:lpstr>
      <vt:lpstr>Σύγχρονη/Ψηφιακή Προσέγγιση</vt:lpstr>
      <vt:lpstr>PowerPoint Presentation</vt:lpstr>
      <vt:lpstr>Το CAD στο Σχεδιασμό και Παραγωγή Προϊόντων</vt:lpstr>
      <vt:lpstr>Τρισδιάστατη Απεικόνιση</vt:lpstr>
      <vt:lpstr>Ποιο από τα παρακάτω αποτελεί ένα προϊόν 3D απεικόνισης?</vt:lpstr>
      <vt:lpstr>Για ποιες από τις παρακάτω κατασκευαστικές μεθόδους μπορεί να χρησιμοποιηθεί ένα πρόγραμμα CAD?</vt:lpstr>
      <vt:lpstr>Πλεονεκτήματα και Μειονεκτήματα του CAD</vt:lpstr>
      <vt:lpstr>Πλεονεκτήματα CAD</vt:lpstr>
      <vt:lpstr>Πλεονεκτήματα CAD</vt:lpstr>
      <vt:lpstr>Στατιστικά για τα πλεονεκτήματα της χρήσης CAD</vt:lpstr>
      <vt:lpstr>Μειονεκτήματα CAD</vt:lpstr>
      <vt:lpstr>Μειονεκτήματα CAD</vt:lpstr>
      <vt:lpstr>Μέθοδοι μοντελοποίησης</vt:lpstr>
      <vt:lpstr>Τύποι 3D μοντελοποίησης CAD</vt:lpstr>
      <vt:lpstr>Μέσω Στερεών (Solid Modelling)</vt:lpstr>
      <vt:lpstr>Wireframe Modelling</vt:lpstr>
      <vt:lpstr>Surface Modelling</vt:lpstr>
      <vt:lpstr>Πλεονεκτήματα</vt:lpstr>
      <vt:lpstr>Μειονεκτήματα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MEX</dc:title>
  <dc:creator>Eva</dc:creator>
  <cp:lastModifiedBy>Fotis Stamatopoulos</cp:lastModifiedBy>
  <cp:revision>50</cp:revision>
  <dcterms:modified xsi:type="dcterms:W3CDTF">2022-12-21T12:01:39Z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0x0101004F95669E65A86445A307967196B2F0BC</vt:lpwstr>
  </property>
  <property fmtid="{D5CDD505-2E9C-101B-9397-08002B2CF9AE}" pid="3" name="MediaServiceImageTags">
    <vt:lpwstr/>
  </property>
</Properties>
</file>