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Lst>
  <p:notesMasterIdLst>
    <p:notesMasterId r:id="rId42"/>
  </p:notesMasterIdLst>
  <p:sldIdLst>
    <p:sldId id="256" r:id="rId5"/>
    <p:sldId id="258" r:id="rId6"/>
    <p:sldId id="262" r:id="rId7"/>
    <p:sldId id="259" r:id="rId8"/>
    <p:sldId id="261" r:id="rId9"/>
    <p:sldId id="265" r:id="rId10"/>
    <p:sldId id="337" r:id="rId11"/>
    <p:sldId id="358" r:id="rId12"/>
    <p:sldId id="361" r:id="rId13"/>
    <p:sldId id="325" r:id="rId14"/>
    <p:sldId id="348" r:id="rId15"/>
    <p:sldId id="327" r:id="rId16"/>
    <p:sldId id="332" r:id="rId17"/>
    <p:sldId id="354" r:id="rId18"/>
    <p:sldId id="352" r:id="rId19"/>
    <p:sldId id="319" r:id="rId20"/>
    <p:sldId id="360" r:id="rId21"/>
    <p:sldId id="362" r:id="rId22"/>
    <p:sldId id="364" r:id="rId23"/>
    <p:sldId id="365" r:id="rId24"/>
    <p:sldId id="363" r:id="rId25"/>
    <p:sldId id="376" r:id="rId26"/>
    <p:sldId id="380" r:id="rId27"/>
    <p:sldId id="357" r:id="rId28"/>
    <p:sldId id="378" r:id="rId29"/>
    <p:sldId id="353" r:id="rId30"/>
    <p:sldId id="308" r:id="rId31"/>
    <p:sldId id="323" r:id="rId32"/>
    <p:sldId id="402" r:id="rId33"/>
    <p:sldId id="356" r:id="rId34"/>
    <p:sldId id="399" r:id="rId35"/>
    <p:sldId id="375" r:id="rId36"/>
    <p:sldId id="374" r:id="rId37"/>
    <p:sldId id="379" r:id="rId38"/>
    <p:sldId id="377" r:id="rId39"/>
    <p:sldId id="367" r:id="rId40"/>
    <p:sldId id="372"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sanchis" initials="e" lastIdx="2" clrIdx="0">
    <p:extLst>
      <p:ext uri="{19B8F6BF-5375-455C-9EA6-DF929625EA0E}">
        <p15:presenceInfo xmlns:p15="http://schemas.microsoft.com/office/powerpoint/2012/main" userId="S::eva.sanchis@aitiip.com::b4e02ba2-9af2-459b-a922-00f1f209988a" providerId="AD"/>
      </p:ext>
    </p:extLst>
  </p:cmAuthor>
  <p:cmAuthor id="2" name="stamatopoulos" initials="st" lastIdx="2" clrIdx="1">
    <p:extLst>
      <p:ext uri="{19B8F6BF-5375-455C-9EA6-DF929625EA0E}">
        <p15:presenceInfo xmlns:p15="http://schemas.microsoft.com/office/powerpoint/2012/main" userId="S::stamatopoulos@ewf.be::670591af-0eed-4fdc-ad91-a6f26291cfc4" providerId="AD"/>
      </p:ext>
    </p:extLst>
  </p:cmAuthor>
  <p:cmAuthor id="3" name="Hsiang Loh" initials="HL" lastIdx="2" clrIdx="2">
    <p:extLst>
      <p:ext uri="{19B8F6BF-5375-455C-9EA6-DF929625EA0E}">
        <p15:presenceInfo xmlns:p15="http://schemas.microsoft.com/office/powerpoint/2012/main" userId="S::hsiang.l@ewf.be::138c460f-66ff-4e93-a810-46bf287c44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89B"/>
    <a:srgbClr val="343433"/>
    <a:srgbClr val="F0F7ED"/>
    <a:srgbClr val="FF7210"/>
    <a:srgbClr val="FBFBFB"/>
    <a:srgbClr val="00BBC1"/>
    <a:srgbClr val="FE7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994" autoAdjust="0"/>
  </p:normalViewPr>
  <p:slideViewPr>
    <p:cSldViewPr snapToGrid="0" snapToObjects="1">
      <p:cViewPr varScale="1">
        <p:scale>
          <a:sx n="133" d="100"/>
          <a:sy n="133" d="100"/>
        </p:scale>
        <p:origin x="88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3-17T23:57:07.391" idx="1">
    <p:pos x="10" y="10"/>
    <p:text>subtitle missing
</p:text>
    <p:extLst>
      <p:ext uri="{C676402C-5697-4E1C-873F-D02D1690AC5C}">
        <p15:threadingInfo xmlns:p15="http://schemas.microsoft.com/office/powerpoint/2012/main" timeZoneBias="420"/>
      </p:ext>
    </p:extLst>
  </p:cm>
  <p:cm authorId="3" dt="2022-04-04T13:57:08.390" idx="2">
    <p:pos x="10" y="146"/>
    <p:text>Will not include the subtitle</p:text>
    <p:extLst>
      <p:ext uri="{C676402C-5697-4E1C-873F-D02D1690AC5C}">
        <p15:threadingInfo xmlns:p15="http://schemas.microsoft.com/office/powerpoint/2012/main" timeZoneBias="-60">
          <p15:parentCm authorId="2"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3-17T23:58:48.410" idx="2">
    <p:pos x="10" y="10"/>
    <p:text>maybe move this after the 3d rendering slide?
</p:text>
    <p:extLst>
      <p:ext uri="{C676402C-5697-4E1C-873F-D02D1690AC5C}">
        <p15:threadingInfo xmlns:p15="http://schemas.microsoft.com/office/powerpoint/2012/main" timeZoneBias="420"/>
      </p:ext>
    </p:extLst>
  </p:cm>
  <p:cm authorId="3" dt="2022-03-18T18:23:35.453" idx="1">
    <p:pos x="10" y="146"/>
    <p:text>Done.</p:text>
    <p:extLst>
      <p:ext uri="{C676402C-5697-4E1C-873F-D02D1690AC5C}">
        <p15:threadingInfo xmlns:p15="http://schemas.microsoft.com/office/powerpoint/2012/main" timeZoneBias="-480">
          <p15:parentCm authorId="2"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3-14T17:03:14.570" idx="1">
    <p:pos x="10" y="10"/>
    <p:text>As we use this slide for the formative assessment, I will change this when you use as introduction, to avoid misunderstandings.</p:text>
    <p:extLst>
      <p:ext uri="{C676402C-5697-4E1C-873F-D02D1690AC5C}">
        <p15:threadingInfo xmlns:p15="http://schemas.microsoft.com/office/powerpoint/2012/main" timeZoneBias="-60"/>
      </p:ext>
    </p:extLst>
  </p:cm>
  <p:cm authorId="1" dt="2022-03-14T17:04:29.354" idx="2">
    <p:pos x="146" y="146"/>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Today, CAD modelling is an important part of a design process.</a:t>
            </a:r>
          </a:p>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CAD brings ideas to life in digital world before expanding any physical resources.</a:t>
            </a:r>
          </a:p>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It enables user to layout and to develop their work on a computer screen, print and save it for future editing.</a:t>
            </a:r>
            <a:r>
              <a:rPr lang="en-GB">
                <a:effectLst/>
              </a:rPr>
              <a:t> </a:t>
            </a:r>
          </a:p>
          <a:p>
            <a:pPr marL="0" lvl="0" indent="0" algn="l" rtl="0">
              <a:spcBef>
                <a:spcPts val="0"/>
              </a:spcBef>
              <a:spcAft>
                <a:spcPts val="0"/>
              </a:spcAft>
              <a:buNone/>
            </a:pPr>
            <a:endParaRPr lang="en-GB">
              <a:effectLst/>
            </a:endParaRPr>
          </a:p>
          <a:p>
            <a:pPr marL="0" lvl="0" indent="0" algn="l" rtl="0">
              <a:spcBef>
                <a:spcPts val="0"/>
              </a:spcBef>
              <a:spcAft>
                <a:spcPts val="0"/>
              </a:spcAft>
              <a:buNone/>
            </a:pPr>
            <a:r>
              <a:rPr lang="en-GB">
                <a:effectLst/>
              </a:rPr>
              <a:t>Image source: </a:t>
            </a:r>
          </a:p>
          <a:p>
            <a:pPr marL="0" lvl="0" indent="0" algn="l" rtl="0">
              <a:spcBef>
                <a:spcPts val="0"/>
              </a:spcBef>
              <a:spcAft>
                <a:spcPts val="0"/>
              </a:spcAft>
              <a:buNone/>
            </a:pPr>
            <a:r>
              <a:rPr lang="en-GB" err="1">
                <a:effectLst/>
              </a:rPr>
              <a:t>Unsplash</a:t>
            </a:r>
            <a:r>
              <a:rPr lang="en-GB">
                <a:effectLst/>
              </a:rPr>
              <a:t> (Free) -https://</a:t>
            </a:r>
            <a:r>
              <a:rPr lang="en-GB" err="1">
                <a:effectLst/>
              </a:rPr>
              <a:t>unsplash.com</a:t>
            </a:r>
            <a:r>
              <a:rPr lang="en-GB">
                <a:effectLst/>
              </a:rPr>
              <a:t>/photos/DkAEPVsK2_8</a:t>
            </a:r>
            <a:endParaRPr/>
          </a:p>
        </p:txBody>
      </p:sp>
    </p:spTree>
    <p:extLst>
      <p:ext uri="{BB962C8B-B14F-4D97-AF65-F5344CB8AC3E}">
        <p14:creationId xmlns:p14="http://schemas.microsoft.com/office/powerpoint/2010/main" val="421483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a:t>
            </a:r>
            <a:r>
              <a:rPr lang="en-GB" err="1"/>
              <a:t>www.youtube.com</a:t>
            </a:r>
            <a:r>
              <a:rPr lang="en-GB"/>
              <a:t>/</a:t>
            </a:r>
            <a:r>
              <a:rPr lang="en-GB" err="1"/>
              <a:t>watch?v</a:t>
            </a:r>
            <a:r>
              <a:rPr lang="en-GB"/>
              <a:t>=mcwIMsh_g3o</a:t>
            </a:r>
            <a:endParaRPr/>
          </a:p>
        </p:txBody>
      </p:sp>
    </p:spTree>
    <p:extLst>
      <p:ext uri="{BB962C8B-B14F-4D97-AF65-F5344CB8AC3E}">
        <p14:creationId xmlns:p14="http://schemas.microsoft.com/office/powerpoint/2010/main" val="4059916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tLang="zh-CN"/>
              <a:t>Major events in the development of CAD technology </a:t>
            </a:r>
          </a:p>
          <a:p>
            <a:pPr marL="0" lvl="0" indent="0" algn="l" rtl="0">
              <a:spcBef>
                <a:spcPts val="0"/>
              </a:spcBef>
              <a:spcAft>
                <a:spcPts val="0"/>
              </a:spcAft>
              <a:buNone/>
            </a:pPr>
            <a:r>
              <a:rPr lang="en-GB" altLang="zh-CN"/>
              <a:t>Pronto (Program for Numerical Tooling Operations). – First commercial numerical-control programming language/ system.</a:t>
            </a:r>
          </a:p>
          <a:p>
            <a:pPr marL="0" lvl="0" indent="0" algn="l" rtl="0">
              <a:spcBef>
                <a:spcPts val="0"/>
              </a:spcBef>
              <a:spcAft>
                <a:spcPts val="0"/>
              </a:spcAft>
              <a:buNone/>
            </a:pPr>
            <a:endParaRPr lang="en-GB" altLang="zh-CN" b="1" i="1"/>
          </a:p>
          <a:p>
            <a:pPr marL="0" lvl="0" indent="0" algn="l" rtl="0">
              <a:spcBef>
                <a:spcPts val="0"/>
              </a:spcBef>
              <a:spcAft>
                <a:spcPts val="0"/>
              </a:spcAft>
              <a:buNone/>
            </a:pPr>
            <a:r>
              <a:rPr lang="en-GB" altLang="zh-CN" b="1" i="1"/>
              <a:t>In 1960s</a:t>
            </a:r>
            <a:r>
              <a:rPr lang="en-GB" altLang="zh-CN"/>
              <a:t>: </a:t>
            </a:r>
            <a:r>
              <a:rPr lang="en-US" altLang="zh-CN"/>
              <a:t>Sketch</a:t>
            </a:r>
            <a:r>
              <a:rPr lang="zh-CN" altLang="en-US"/>
              <a:t> </a:t>
            </a:r>
            <a:r>
              <a:rPr lang="en-US" altLang="zh-CN"/>
              <a:t>Pad created</a:t>
            </a:r>
            <a:r>
              <a:rPr lang="zh-CN" altLang="en-US"/>
              <a:t> </a:t>
            </a:r>
            <a:r>
              <a:rPr lang="en-US" altLang="zh-CN"/>
              <a:t>by</a:t>
            </a:r>
            <a:r>
              <a:rPr lang="zh-CN" altLang="en-US"/>
              <a:t> </a:t>
            </a:r>
            <a:r>
              <a:rPr lang="en-US" altLang="zh-CN"/>
              <a:t>Dr.</a:t>
            </a:r>
            <a:r>
              <a:rPr lang="zh-CN" altLang="en-US"/>
              <a:t> </a:t>
            </a:r>
            <a:r>
              <a:rPr lang="en-US" altLang="zh-CN"/>
              <a:t>Ivan</a:t>
            </a:r>
            <a:r>
              <a:rPr lang="zh-CN" altLang="en-US"/>
              <a:t> </a:t>
            </a:r>
            <a:r>
              <a:rPr lang="en-US" altLang="zh-CN"/>
              <a:t>Sutherland</a:t>
            </a:r>
            <a:r>
              <a:rPr lang="zh-CN" altLang="en-US"/>
              <a:t> </a:t>
            </a:r>
            <a:r>
              <a:rPr lang="en-US" altLang="zh-CN"/>
              <a:t>at</a:t>
            </a:r>
            <a:r>
              <a:rPr lang="zh-CN" altLang="en-US"/>
              <a:t> </a:t>
            </a:r>
            <a:r>
              <a:rPr lang="en-US" altLang="zh-CN"/>
              <a:t>MIT </a:t>
            </a:r>
            <a:r>
              <a:rPr lang="en-GB" sz="1100" b="0" i="0" u="none" strike="noStrike" cap="none">
                <a:solidFill>
                  <a:srgbClr val="000000"/>
                </a:solidFill>
                <a:effectLst/>
                <a:latin typeface="Arial"/>
                <a:ea typeface="Arial"/>
                <a:cs typeface="Arial"/>
                <a:sym typeface="Arial"/>
              </a:rPr>
              <a:t>was a new step forward in human-machine interaction and was a breakthrough in computer graphics in general. The most important advances are the introduction of a graphical user interface. The GUIA graphical interface allows users to interact with the computer through visual aids (icons). This contradicts the more traditional computer interaction method with text and object-oriented programming.</a:t>
            </a:r>
            <a:endParaRPr lang="en-GB" altLang="zh-CN"/>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1" u="none" strike="noStrike" cap="none">
                <a:solidFill>
                  <a:srgbClr val="000000"/>
                </a:solidFill>
                <a:effectLst/>
                <a:latin typeface="Arial"/>
                <a:ea typeface="Arial"/>
                <a:cs typeface="Arial"/>
                <a:sym typeface="Arial"/>
              </a:rPr>
              <a:t>In 1970s</a:t>
            </a:r>
            <a:r>
              <a:rPr lang="en-GB" sz="1100" b="0" i="0" u="none" strike="noStrike" cap="none">
                <a:solidFill>
                  <a:srgbClr val="000000"/>
                </a:solidFill>
                <a:effectLst/>
                <a:latin typeface="Arial"/>
                <a:ea typeface="Arial"/>
                <a:cs typeface="Arial"/>
                <a:sym typeface="Arial"/>
              </a:rPr>
              <a:t>: The introduction of Automated Drafting and Machining (ADAM) is another important step forward. </a:t>
            </a:r>
            <a:r>
              <a:rPr lang="en-GB"/>
              <a:t>ADAM</a:t>
            </a:r>
            <a:r>
              <a:rPr lang="zh-CN" altLang="en-US"/>
              <a:t> </a:t>
            </a:r>
            <a:r>
              <a:rPr lang="en-US" altLang="zh-CN"/>
              <a:t>(Automated</a:t>
            </a:r>
            <a:r>
              <a:rPr lang="zh-CN" altLang="en-US"/>
              <a:t> </a:t>
            </a:r>
            <a:r>
              <a:rPr lang="en-US" altLang="zh-CN"/>
              <a:t>Drafting</a:t>
            </a:r>
            <a:r>
              <a:rPr lang="zh-CN" altLang="en-US"/>
              <a:t> </a:t>
            </a:r>
            <a:r>
              <a:rPr lang="en-US" altLang="zh-CN"/>
              <a:t>and</a:t>
            </a:r>
            <a:r>
              <a:rPr lang="zh-CN" altLang="en-US"/>
              <a:t> </a:t>
            </a:r>
            <a:r>
              <a:rPr lang="en-US" altLang="zh-CN"/>
              <a:t>Machinery) </a:t>
            </a:r>
            <a:r>
              <a:rPr lang="en-GB" altLang="zh-CN"/>
              <a:t>is</a:t>
            </a:r>
            <a:r>
              <a:rPr lang="en-US" altLang="zh-CN"/>
              <a:t> </a:t>
            </a:r>
            <a:r>
              <a:rPr lang="en-GB" altLang="zh-CN" sz="1100">
                <a:solidFill>
                  <a:schemeClr val="dk2"/>
                </a:solidFill>
                <a:latin typeface="Muli"/>
                <a:sym typeface="Muli"/>
              </a:rPr>
              <a:t>a</a:t>
            </a:r>
            <a:r>
              <a:rPr lang="en-GB" sz="1100">
                <a:solidFill>
                  <a:schemeClr val="dk2"/>
                </a:solidFill>
                <a:latin typeface="Muli"/>
                <a:ea typeface="Muli"/>
                <a:cs typeface="Muli"/>
                <a:sym typeface="Muli"/>
              </a:rPr>
              <a:t>n interactive graphics system written in Fortran, designed to work on virtually all mainframe computers. </a:t>
            </a:r>
            <a:r>
              <a:rPr lang="en-GB"/>
              <a:t>Approximately</a:t>
            </a:r>
            <a:r>
              <a:rPr lang="zh-CN" altLang="en-US"/>
              <a:t> </a:t>
            </a:r>
            <a:r>
              <a:rPr lang="en-GB"/>
              <a:t>90% of today’s commercial drafting programs can be traced back to ADAM. </a:t>
            </a:r>
          </a:p>
          <a:p>
            <a:pPr marL="0" lvl="0" indent="0" algn="l" rtl="0">
              <a:spcBef>
                <a:spcPts val="0"/>
              </a:spcBef>
              <a:spcAft>
                <a:spcPts val="0"/>
              </a:spcAft>
              <a:buNone/>
            </a:pPr>
            <a:endParaRPr lang="en-GB" sz="1100" b="1" i="1"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r>
              <a:rPr lang="en-GB" sz="1100" b="1" i="1" u="none" strike="noStrike" cap="none">
                <a:solidFill>
                  <a:srgbClr val="000000"/>
                </a:solidFill>
                <a:effectLst/>
                <a:latin typeface="Arial"/>
                <a:ea typeface="Arial"/>
                <a:cs typeface="Arial"/>
                <a:sym typeface="Arial"/>
              </a:rPr>
              <a:t>In 1980s</a:t>
            </a:r>
            <a:r>
              <a:rPr lang="en-GB" sz="1100" b="0" i="0" u="none" strike="noStrike" cap="none">
                <a:solidFill>
                  <a:srgbClr val="000000"/>
                </a:solidFill>
                <a:effectLst/>
                <a:latin typeface="Arial"/>
                <a:ea typeface="Arial"/>
                <a:cs typeface="Arial"/>
                <a:sym typeface="Arial"/>
              </a:rPr>
              <a:t>: </a:t>
            </a:r>
            <a:r>
              <a:rPr lang="en-GB" altLang="zh-CN"/>
              <a:t>Autodesk/ Auto CAD, the first piece of 2D system CAD software released on PC, has received major software sales.</a:t>
            </a:r>
          </a:p>
          <a:p>
            <a:pPr marL="171450" lvl="0" indent="-171450" algn="l" rtl="0">
              <a:spcBef>
                <a:spcPts val="0"/>
              </a:spcBef>
              <a:spcAft>
                <a:spcPts val="0"/>
              </a:spcAft>
            </a:pPr>
            <a:r>
              <a:rPr lang="en-GB" sz="1100" b="0" i="0" u="none" strike="noStrike" cap="none">
                <a:solidFill>
                  <a:srgbClr val="000000"/>
                </a:solidFill>
                <a:effectLst/>
                <a:latin typeface="Arial"/>
                <a:ea typeface="Arial"/>
                <a:cs typeface="Arial"/>
                <a:sym typeface="Arial"/>
              </a:rPr>
              <a:t>Solid modelling is a major development in CAD in the 1980s.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Pro/Engineer was the mainstream 3D modelling software released based on solid geometry and feature-based parametric techniques.</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b="1" i="1"/>
              <a:t>In 1990s</a:t>
            </a:r>
            <a:r>
              <a:rPr lang="en-GB" altLang="zh-CN"/>
              <a:t>: SolidWorks 95 by Dassault Systems for Windows was introduced. The  software allowed more. Engineers to take advantage of 3D CAD technology.</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b="1"/>
              <a:t>In 21</a:t>
            </a:r>
            <a:r>
              <a:rPr lang="en-GB" altLang="zh-CN" b="1" baseline="30000"/>
              <a:t>st</a:t>
            </a:r>
            <a:r>
              <a:rPr lang="en-GB" altLang="zh-CN" b="1"/>
              <a:t> century</a:t>
            </a:r>
            <a:r>
              <a:rPr lang="en-GB" altLang="zh-CN"/>
              <a:t>: Important trends. Include: Standardisation of software so different packages can share data, greater sophistication of visual representation, and greater integration of modelling and testing applications.</a:t>
            </a:r>
          </a:p>
          <a:p>
            <a:pPr marL="0" lvl="0" indent="0" algn="l" rtl="0">
              <a:spcBef>
                <a:spcPts val="0"/>
              </a:spcBef>
              <a:spcAft>
                <a:spcPts val="0"/>
              </a:spcAft>
              <a:buNone/>
            </a:pPr>
            <a:endParaRPr lang="en-GB" altLang="zh-CN"/>
          </a:p>
          <a:p>
            <a:pPr marL="158750" indent="0">
              <a:buFontTx/>
              <a:buNone/>
            </a:pPr>
            <a:r>
              <a:rPr lang="en-GB" sz="1100" b="1" i="0" u="none" strike="noStrike" cap="none">
                <a:solidFill>
                  <a:srgbClr val="000000"/>
                </a:solidFill>
                <a:effectLst/>
                <a:latin typeface="Arial"/>
                <a:ea typeface="Arial"/>
                <a:cs typeface="Arial"/>
                <a:sym typeface="Arial"/>
              </a:rPr>
              <a:t>The future of CAD</a:t>
            </a:r>
            <a:endParaRPr lang="en-GB"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CAD in the cloud</a:t>
            </a:r>
          </a:p>
          <a:p>
            <a:pPr lvl="0"/>
            <a:r>
              <a:rPr lang="en-GB" sz="1100" b="0" i="0" u="none" strike="noStrike" cap="none">
                <a:solidFill>
                  <a:srgbClr val="000000"/>
                </a:solidFill>
                <a:effectLst/>
                <a:latin typeface="Arial"/>
                <a:ea typeface="Arial"/>
                <a:cs typeface="Arial"/>
                <a:sym typeface="Arial"/>
              </a:rPr>
              <a:t>VR and AR</a:t>
            </a:r>
          </a:p>
          <a:p>
            <a:pPr lvl="0"/>
            <a:r>
              <a:rPr lang="en-GB" sz="1100" b="0" i="0" u="none" strike="noStrike" cap="none">
                <a:solidFill>
                  <a:srgbClr val="000000"/>
                </a:solidFill>
                <a:effectLst/>
                <a:latin typeface="Arial"/>
                <a:ea typeface="Arial"/>
                <a:cs typeface="Arial"/>
                <a:sym typeface="Arial"/>
              </a:rPr>
              <a:t>Full virtual prototyping</a:t>
            </a:r>
          </a:p>
          <a:p>
            <a:pPr lvl="0"/>
            <a:r>
              <a:rPr lang="en-GB" sz="1100" b="0" i="0" u="none" strike="noStrike" cap="none">
                <a:solidFill>
                  <a:srgbClr val="000000"/>
                </a:solidFill>
                <a:effectLst/>
                <a:latin typeface="Arial"/>
                <a:ea typeface="Arial"/>
                <a:cs typeface="Arial"/>
                <a:sym typeface="Arial"/>
              </a:rPr>
              <a:t>Additive Manufacturing</a:t>
            </a:r>
          </a:p>
          <a:p>
            <a:pPr marL="0" lvl="0" indent="0" algn="l" rtl="0">
              <a:spcBef>
                <a:spcPts val="0"/>
              </a:spcBef>
              <a:spcAft>
                <a:spcPts val="0"/>
              </a:spcAft>
              <a:buNone/>
            </a:pPr>
            <a:r>
              <a:rPr lang="en-GB" altLang="zh-CN"/>
              <a:t>https://ufo3d.com/types-of-3d-modeling-different-industries/</a:t>
            </a:r>
          </a:p>
          <a:p>
            <a:pPr marL="0" lvl="0" indent="0" algn="l" rtl="0">
              <a:spcBef>
                <a:spcPts val="0"/>
              </a:spcBef>
              <a:spcAft>
                <a:spcPts val="0"/>
              </a:spcAft>
              <a:buNone/>
            </a:pPr>
            <a:r>
              <a:rPr lang="en-GB" altLang="zh-CN"/>
              <a:t>https://www.scan2cad.com/blog/cad/cad-product-design/</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a:t>https://</a:t>
            </a:r>
            <a:r>
              <a:rPr lang="en-GB" altLang="zh-CN" err="1"/>
              <a:t>partsolutions.com</a:t>
            </a:r>
            <a:r>
              <a:rPr lang="en-GB" altLang="zh-CN"/>
              <a:t>/60-years-of-cad-infographic-the-history-of-cad-since-1957/</a:t>
            </a:r>
          </a:p>
          <a:p>
            <a:pPr marL="0" lvl="0" indent="0" algn="l" rtl="0">
              <a:spcBef>
                <a:spcPts val="0"/>
              </a:spcBef>
              <a:spcAft>
                <a:spcPts val="0"/>
              </a:spcAft>
              <a:buNone/>
            </a:pPr>
            <a:r>
              <a:rPr lang="en-GB" altLang="zh-CN"/>
              <a:t>https://</a:t>
            </a:r>
            <a:r>
              <a:rPr lang="en-GB" altLang="zh-CN" err="1"/>
              <a:t>medium.com</a:t>
            </a:r>
            <a:r>
              <a:rPr lang="en-GB" altLang="zh-CN"/>
              <a:t>/technical-illustration/evolution-of-cad-from-light-pens-to-synchronous-technology-549cc8eef5d0</a:t>
            </a:r>
            <a:r>
              <a:rPr lang="zh-CN" altLang="en-US"/>
              <a:t> </a:t>
            </a:r>
            <a:endParaRPr lang="en-GB" altLang="zh-CN"/>
          </a:p>
          <a:p>
            <a:pPr marL="0" lvl="0" indent="0" algn="l" rtl="0">
              <a:spcBef>
                <a:spcPts val="0"/>
              </a:spcBef>
              <a:spcAft>
                <a:spcPts val="0"/>
              </a:spcAft>
              <a:buNone/>
            </a:pPr>
            <a:r>
              <a:rPr lang="en-GB" altLang="zh-CN"/>
              <a:t>https://</a:t>
            </a:r>
            <a:r>
              <a:rPr lang="en-GB" altLang="zh-CN" err="1"/>
              <a:t>slidetodoc.com</a:t>
            </a:r>
            <a:r>
              <a:rPr lang="en-GB" altLang="zh-CN"/>
              <a:t>/major-events-in-the-development-of-</a:t>
            </a:r>
            <a:r>
              <a:rPr lang="en-GB" altLang="zh-CN" err="1"/>
              <a:t>cadcam</a:t>
            </a:r>
            <a:r>
              <a:rPr lang="en-GB" altLang="zh-CN"/>
              <a:t>-technology/</a:t>
            </a:r>
          </a:p>
          <a:p>
            <a:pPr marL="0" lvl="0" indent="0" algn="l" rtl="0">
              <a:spcBef>
                <a:spcPts val="0"/>
              </a:spcBef>
              <a:spcAft>
                <a:spcPts val="0"/>
              </a:spcAft>
              <a:buNone/>
            </a:pPr>
            <a:endParaRPr lang="en-GB"/>
          </a:p>
          <a:p>
            <a:pPr marL="0" lvl="0" indent="0" algn="l" rtl="0">
              <a:spcBef>
                <a:spcPts val="0"/>
              </a:spcBef>
              <a:spcAft>
                <a:spcPts val="0"/>
              </a:spcAft>
              <a:buNone/>
            </a:pPr>
            <a:r>
              <a:rPr lang="en-GB"/>
              <a:t>CAD is in constant evolution, bringing updates and new features with every new version of a particular tool. </a:t>
            </a:r>
          </a:p>
          <a:p>
            <a:pPr marL="0" lvl="0" indent="0" algn="l" rtl="0">
              <a:spcBef>
                <a:spcPts val="0"/>
              </a:spcBef>
              <a:spcAft>
                <a:spcPts val="0"/>
              </a:spcAft>
              <a:buNone/>
            </a:pPr>
            <a:endParaRPr lang="en-GB"/>
          </a:p>
          <a:p>
            <a:pPr marL="0" lvl="0" indent="0" algn="l" rtl="0">
              <a:spcBef>
                <a:spcPts val="0"/>
              </a:spcBef>
              <a:spcAft>
                <a:spcPts val="0"/>
              </a:spcAft>
              <a:buNone/>
            </a:pPr>
            <a:r>
              <a:rPr lang="en-GB">
                <a:effectLst/>
              </a:rPr>
              <a:t>Image source: </a:t>
            </a:r>
          </a:p>
          <a:p>
            <a:pPr marL="0" lvl="0" indent="0" algn="l" rtl="0">
              <a:spcBef>
                <a:spcPts val="0"/>
              </a:spcBef>
              <a:spcAft>
                <a:spcPts val="0"/>
              </a:spcAft>
              <a:buNone/>
            </a:pPr>
            <a:r>
              <a:rPr lang="en-GB">
                <a:effectLst/>
              </a:rPr>
              <a:t>https://</a:t>
            </a:r>
            <a:r>
              <a:rPr lang="en-GB" err="1">
                <a:effectLst/>
              </a:rPr>
              <a:t>partsolutions.com</a:t>
            </a:r>
            <a:r>
              <a:rPr lang="en-GB">
                <a:effectLst/>
              </a:rPr>
              <a:t>/</a:t>
            </a:r>
            <a:r>
              <a:rPr lang="en-GB" err="1">
                <a:effectLst/>
              </a:rPr>
              <a:t>wp</a:t>
            </a:r>
            <a:r>
              <a:rPr lang="en-GB">
                <a:effectLst/>
              </a:rPr>
              <a:t>-content/uploads/2017/09/The-history-of-CAD_CADENAS_R3.png</a:t>
            </a:r>
          </a:p>
        </p:txBody>
      </p:sp>
    </p:spTree>
    <p:extLst>
      <p:ext uri="{BB962C8B-B14F-4D97-AF65-F5344CB8AC3E}">
        <p14:creationId xmlns:p14="http://schemas.microsoft.com/office/powerpoint/2010/main" val="338215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CAD is used by engineers, architects, artists and designers to produce detailed designs and technical drawings</a:t>
            </a:r>
            <a:r>
              <a:rPr lang="en-US" altLang="zh-CN" sz="1100" b="0" i="0" u="none" strike="noStrike" cap="none">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The use of CAD design software falls into two categories. CAD software is usually used when creating industrial objects such as mechanical objects. On the other hand, some CAD software enables more artistic freedom as designs do not need to work mechanically, be functional or fit to a real-world device. Historically, 3D modelling software has been used in film animations and video games to make organic designs. However, it can also be used to create 3D printable models.</a:t>
            </a: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10537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100" b="0" i="0" u="none" strike="noStrike" cap="none">
                <a:solidFill>
                  <a:srgbClr val="000000"/>
                </a:solidFill>
                <a:effectLst/>
                <a:latin typeface="Arial"/>
                <a:ea typeface="Arial"/>
                <a:cs typeface="Arial"/>
                <a:sym typeface="Arial"/>
              </a:rPr>
              <a:t>Almost everything all around us today has been built with CAD.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CAD is extensively used in the design of tools and equipment required in the engineering and manufacturing process as well as in the construction domain.</a:t>
            </a:r>
            <a:r>
              <a:rPr lang="zh-CN" altLang="en-US" sz="1100" b="0" i="0" u="none" strike="noStrike" cap="none">
                <a:solidFill>
                  <a:srgbClr val="000000"/>
                </a:solidFill>
                <a:effectLst/>
                <a:latin typeface="Arial"/>
                <a:ea typeface="Arial"/>
                <a:cs typeface="Arial"/>
                <a:sym typeface="Arial"/>
              </a:rPr>
              <a:t> </a:t>
            </a:r>
            <a:r>
              <a:rPr lang="en-GB" sz="1100" b="0" i="0" u="none" strike="noStrike" cap="none">
                <a:solidFill>
                  <a:srgbClr val="000000"/>
                </a:solidFill>
                <a:effectLst/>
                <a:latin typeface="Arial"/>
                <a:ea typeface="Arial"/>
                <a:cs typeface="Arial"/>
                <a:sym typeface="Arial"/>
              </a:rPr>
              <a:t>Each of these industries has specific purposes for using 3D models</a:t>
            </a:r>
            <a:r>
              <a:rPr lang="en-US" altLang="zh-CN" sz="1100" b="0" i="0" u="none" strike="noStrike" cap="none">
                <a:solidFill>
                  <a:srgbClr val="000000"/>
                </a:solidFill>
                <a:effectLst/>
                <a:latin typeface="Arial"/>
                <a:ea typeface="Arial"/>
                <a:cs typeface="Arial"/>
                <a:sym typeface="Arial"/>
              </a:rPr>
              <a:t>.</a:t>
            </a:r>
            <a:endParaRPr lang="en-GB"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Chemical engineering: Design and managing of large-scale plant processes and conditions. CAD software is used for </a:t>
            </a:r>
            <a:r>
              <a:rPr lang="en-GB" sz="1100" b="0" i="0" u="none" strike="noStrike" cap="none">
                <a:solidFill>
                  <a:srgbClr val="000000"/>
                </a:solidFill>
                <a:effectLst/>
                <a:latin typeface="Arial"/>
                <a:ea typeface="Arial"/>
                <a:cs typeface="Arial"/>
                <a:sym typeface="Arial"/>
              </a:rPr>
              <a:t>the creation of plans, specifications and analyses for new plants or plant modifications.</a:t>
            </a: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Civil engineering: Design and construct public and private works such as infrastructure, buildings, bridges.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Electrical engineering: Design, develop and test circuits, electrical devices and telecommunications networks.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Mechanical engineering: Design mechanical</a:t>
            </a:r>
            <a:r>
              <a:rPr lang="en-GB" sz="1100" b="0" i="0" u="none" strike="noStrike" cap="none">
                <a:solidFill>
                  <a:srgbClr val="000000"/>
                </a:solidFill>
                <a:effectLst/>
                <a:latin typeface="Arial"/>
                <a:cs typeface="Arial"/>
                <a:sym typeface="Arial"/>
              </a:rPr>
              <a:t> </a:t>
            </a:r>
            <a:r>
              <a:rPr lang="en-GB" sz="1100" b="0" i="0" u="none" strike="noStrike" cap="none">
                <a:solidFill>
                  <a:srgbClr val="000000"/>
                </a:solidFill>
                <a:effectLst/>
                <a:latin typeface="Arial"/>
                <a:ea typeface="Arial"/>
                <a:cs typeface="Arial"/>
                <a:sym typeface="Arial"/>
              </a:rPr>
              <a:t>components and assemblies to fit their strict technical specifications, perform simulations.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05835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0"/>
        <p:cNvGrpSpPr/>
        <p:nvPr/>
      </p:nvGrpSpPr>
      <p:grpSpPr>
        <a:xfrm>
          <a:off x="0" y="0"/>
          <a:ext cx="0" cy="0"/>
          <a:chOff x="0" y="0"/>
          <a:chExt cx="0" cy="0"/>
        </a:xfrm>
      </p:grpSpPr>
      <p:sp>
        <p:nvSpPr>
          <p:cNvPr id="3561" name="Google Shape;3561;g89f325e8c8_0_2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2" name="Google Shape;3562;g89f325e8c8_0_2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a:solidFill>
                  <a:srgbClr val="000000"/>
                </a:solidFill>
                <a:effectLst/>
                <a:latin typeface="Arial"/>
                <a:ea typeface="Arial"/>
                <a:cs typeface="Arial"/>
                <a:sym typeface="Arial"/>
              </a:rPr>
              <a:t>CAD is also largely used in architecture, product design, followed by fashion and game design industry.</a:t>
            </a:r>
          </a:p>
          <a:p>
            <a:pPr lvl="0"/>
            <a:endParaRPr lang="en-GB"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Architecture is one of the most demanding disciplines when talking about CAD; there are so many elements involved during the design of a project that one almost needs software support. (https://www.scan2cad.com/blog/cad/industries-use-cad-architecture/) </a:t>
            </a:r>
          </a:p>
          <a:p>
            <a:pPr lvl="0"/>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Fashion design: </a:t>
            </a:r>
            <a:r>
              <a:rPr lang="en-GB"/>
              <a:t>https://</a:t>
            </a:r>
            <a:r>
              <a:rPr lang="en-GB" err="1"/>
              <a:t>www.sculpteo.com</a:t>
            </a:r>
            <a:r>
              <a:rPr lang="en-GB"/>
              <a:t>/</a:t>
            </a:r>
            <a:r>
              <a:rPr lang="en-GB" err="1"/>
              <a:t>en</a:t>
            </a:r>
            <a:r>
              <a:rPr lang="en-GB"/>
              <a:t>/3d-learning-hub/3d-printing-software/best-cad-fashion-design-software/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a:t>https://</a:t>
            </a:r>
            <a:r>
              <a:rPr lang="en-GB" err="1"/>
              <a:t>www.suuchi.com</a:t>
            </a:r>
            <a:r>
              <a:rPr lang="en-GB"/>
              <a:t>/5-fashion-cad-solutions-that-could-make-your-fashion-design-process-easier/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Entertainment industry (Film and television): CAD software is used for storyboarding and character design,  development and inclusion of motion graphics.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Game Design: CAD software is used in high and low resolution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as well as in animation, motion capture, lighting and 3D data transfer.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100" b="0" i="0" u="none" strike="noStrike" cap="none">
                <a:solidFill>
                  <a:srgbClr val="000000"/>
                </a:solidFill>
                <a:effectLst/>
                <a:latin typeface="Arial"/>
                <a:ea typeface="Arial"/>
                <a:cs typeface="Arial"/>
                <a:sym typeface="Arial"/>
              </a:rPr>
              <a:t>(https://</a:t>
            </a:r>
            <a:r>
              <a:rPr lang="en-GB" sz="1100" b="0" i="0" u="none" strike="noStrike" cap="none" err="1">
                <a:solidFill>
                  <a:srgbClr val="000000"/>
                </a:solidFill>
                <a:effectLst/>
                <a:latin typeface="Arial"/>
                <a:ea typeface="Arial"/>
                <a:cs typeface="Arial"/>
                <a:sym typeface="Arial"/>
              </a:rPr>
              <a:t>www.indiacadworks.com</a:t>
            </a:r>
            <a:r>
              <a:rPr lang="en-GB" sz="1100" b="0" i="0" u="none" strike="noStrike" cap="none">
                <a:solidFill>
                  <a:srgbClr val="000000"/>
                </a:solidFill>
                <a:effectLst/>
                <a:latin typeface="Arial"/>
                <a:ea typeface="Arial"/>
                <a:cs typeface="Arial"/>
                <a:sym typeface="Arial"/>
              </a:rPr>
              <a:t>/blog/how-the-entertainment-industry-uses-cad-computer-aided-design/)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100" b="0" i="0" u="none" strike="noStrike" cap="none">
                <a:solidFill>
                  <a:srgbClr val="000000"/>
                </a:solidFill>
                <a:effectLst/>
                <a:latin typeface="Arial"/>
                <a:ea typeface="Arial"/>
                <a:cs typeface="Arial"/>
                <a:sym typeface="Arial"/>
              </a:rPr>
              <a:t>Software: https://</a:t>
            </a:r>
            <a:r>
              <a:rPr lang="en-GB" sz="1100" b="0" i="0" u="none" strike="noStrike" cap="none" err="1">
                <a:solidFill>
                  <a:srgbClr val="000000"/>
                </a:solidFill>
                <a:effectLst/>
                <a:latin typeface="Arial"/>
                <a:ea typeface="Arial"/>
                <a:cs typeface="Arial"/>
                <a:sym typeface="Arial"/>
              </a:rPr>
              <a:t>www.autodesk.com</a:t>
            </a:r>
            <a:r>
              <a:rPr lang="en-GB" sz="1100" b="0" i="0" u="none" strike="noStrike" cap="none">
                <a:solidFill>
                  <a:srgbClr val="000000"/>
                </a:solidFill>
                <a:effectLst/>
                <a:latin typeface="Arial"/>
                <a:ea typeface="Arial"/>
                <a:cs typeface="Arial"/>
                <a:sym typeface="Arial"/>
              </a:rPr>
              <a:t>/industry/media-entertainment/game-design-and-development maya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effectLst/>
              </a:rPr>
              <a:t>https://www.scan2cad.com/blog/cad/how-engineers-use-cad/#history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https://all3dp.com/2/what-is-cad-design-simply-explained/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Image 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Architecture: AutoCAD Architecture - https://</a:t>
            </a:r>
            <a:r>
              <a:rPr lang="en-GB" err="1"/>
              <a:t>www.autodesk.com</a:t>
            </a:r>
            <a:r>
              <a:rPr lang="en-GB"/>
              <a:t>/products/</a:t>
            </a:r>
            <a:r>
              <a:rPr lang="en-GB" err="1"/>
              <a:t>autocad</a:t>
            </a:r>
            <a:r>
              <a:rPr lang="en-GB"/>
              <a:t>/included-toolsets/</a:t>
            </a:r>
            <a:r>
              <a:rPr lang="en-GB" err="1"/>
              <a:t>autocad</a:t>
            </a:r>
            <a:r>
              <a:rPr lang="en-GB"/>
              <a:t>-architecture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Product Design: Fusion360 - https://</a:t>
            </a:r>
            <a:r>
              <a:rPr lang="en-GB" err="1"/>
              <a:t>www.autodesk.eu</a:t>
            </a:r>
            <a:r>
              <a:rPr lang="en-GB"/>
              <a:t>/products/fusion-360/overview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Fashion Design: Tukatech - https://</a:t>
            </a:r>
            <a:r>
              <a:rPr lang="en-GB" err="1"/>
              <a:t>www.prnewswire.com</a:t>
            </a:r>
            <a:r>
              <a:rPr lang="en-GB"/>
              <a:t>/news-releases/tukatech-introduces-worlds-first-fully-automatic-pattern-making-system-300889148.html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Entertainment Industry: Maya - https://</a:t>
            </a:r>
            <a:r>
              <a:rPr lang="en-GB" err="1"/>
              <a:t>www.autodesk.com</a:t>
            </a:r>
            <a:r>
              <a:rPr lang="en-GB"/>
              <a:t>/products/maya/</a:t>
            </a:r>
            <a:r>
              <a:rPr lang="en-GB" err="1"/>
              <a:t>overview?term</a:t>
            </a:r>
            <a:r>
              <a:rPr lang="en-GB"/>
              <a:t>=1-YEAR&amp;tab=subscription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p:txBody>
      </p:sp>
    </p:spTree>
    <p:extLst>
      <p:ext uri="{BB962C8B-B14F-4D97-AF65-F5344CB8AC3E}">
        <p14:creationId xmlns:p14="http://schemas.microsoft.com/office/powerpoint/2010/main" val="51231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a:solidFill>
                  <a:srgbClr val="000000"/>
                </a:solidFill>
                <a:effectLst/>
                <a:latin typeface="Arial"/>
                <a:ea typeface="Arial"/>
                <a:cs typeface="Arial"/>
                <a:sym typeface="Arial"/>
              </a:rPr>
              <a:t>Apart from t</a:t>
            </a:r>
            <a:r>
              <a:rPr lang="en-GB"/>
              <a:t>o assist in the creation, modification, analysis or optimisation of a design.</a:t>
            </a:r>
          </a:p>
          <a:p>
            <a:pPr marL="158750" indent="0">
              <a:buNone/>
            </a:pPr>
            <a:endParaRPr lang="en-GB" sz="1100" b="0" i="0" u="none" strike="noStrike" cap="none">
              <a:solidFill>
                <a:srgbClr val="000000"/>
              </a:solidFill>
              <a:effectLst/>
              <a:latin typeface="Arial"/>
              <a:ea typeface="Arial"/>
              <a:cs typeface="Arial"/>
              <a:sym typeface="Arial"/>
            </a:endParaRPr>
          </a:p>
          <a:p>
            <a:r>
              <a:rPr lang="en-GB" sz="1100" b="0" i="0" u="none" strike="noStrike" cap="none">
                <a:solidFill>
                  <a:srgbClr val="000000"/>
                </a:solidFill>
                <a:effectLst/>
                <a:latin typeface="Arial"/>
                <a:ea typeface="Arial"/>
                <a:cs typeface="Arial"/>
                <a:sym typeface="Arial"/>
              </a:rPr>
              <a:t>perform structural, thermal, modal, fatigue, motion, and </a:t>
            </a:r>
            <a:r>
              <a:rPr lang="en-GB" sz="1100" b="0" i="0" u="none" strike="noStrike" cap="none" err="1">
                <a:solidFill>
                  <a:srgbClr val="000000"/>
                </a:solidFill>
                <a:effectLst/>
                <a:latin typeface="Arial"/>
                <a:ea typeface="Arial"/>
                <a:cs typeface="Arial"/>
                <a:sym typeface="Arial"/>
              </a:rPr>
              <a:t>mold</a:t>
            </a:r>
            <a:r>
              <a:rPr lang="en-GB" sz="1100" b="0" i="0" u="none" strike="noStrike" cap="none">
                <a:solidFill>
                  <a:srgbClr val="000000"/>
                </a:solidFill>
                <a:effectLst/>
                <a:latin typeface="Arial"/>
                <a:ea typeface="Arial"/>
                <a:cs typeface="Arial"/>
                <a:sym typeface="Arial"/>
              </a:rPr>
              <a:t> analysis, toggling between steady-state and transient simulation</a:t>
            </a:r>
          </a:p>
          <a:p>
            <a:r>
              <a:rPr lang="en-GB" sz="1100" b="0" i="0" u="none" strike="noStrike" cap="none">
                <a:solidFill>
                  <a:srgbClr val="000000"/>
                </a:solidFill>
                <a:effectLst/>
                <a:latin typeface="Arial"/>
                <a:ea typeface="Arial"/>
                <a:cs typeface="Arial"/>
                <a:sym typeface="Arial"/>
              </a:rPr>
              <a:t>create multibody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and exclude construction bodies from BOM information and mass property calculations</a:t>
            </a:r>
          </a:p>
          <a:p>
            <a:r>
              <a:rPr lang="en-GB" sz="1100" b="0" i="0" u="none" strike="noStrike" cap="none">
                <a:solidFill>
                  <a:srgbClr val="000000"/>
                </a:solidFill>
                <a:effectLst/>
                <a:latin typeface="Arial"/>
                <a:ea typeface="Arial"/>
                <a:cs typeface="Arial"/>
                <a:sym typeface="Arial"/>
              </a:rPr>
              <a:t>run topology optimization studies based on both engineering requirements as well as manufacturing methods</a:t>
            </a:r>
          </a:p>
          <a:p>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a:t>Photo realistic rendering (Photorealistic Renderings for Marketing, Kickstarter Campaign Content, Digital Mock-ups for Investor Presentations, e-Commerce Images) (Show examples) rendering and animation capabilities to better visualise product design.</a:t>
            </a:r>
          </a:p>
          <a:p>
            <a:endParaRPr lang="en-GB"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lang="en-GB"/>
          </a:p>
        </p:txBody>
      </p:sp>
    </p:spTree>
    <p:extLst>
      <p:ext uri="{BB962C8B-B14F-4D97-AF65-F5344CB8AC3E}">
        <p14:creationId xmlns:p14="http://schemas.microsoft.com/office/powerpoint/2010/main" val="3452449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a:solidFill>
                  <a:srgbClr val="000000"/>
                </a:solidFill>
                <a:effectLst/>
                <a:latin typeface="Arial"/>
                <a:ea typeface="Arial"/>
                <a:cs typeface="Arial"/>
                <a:sym typeface="Arial"/>
              </a:rPr>
              <a:t>Time consuming</a:t>
            </a:r>
          </a:p>
          <a:p>
            <a:pPr lvl="0"/>
            <a:r>
              <a:rPr lang="en-GB" sz="1100" b="0" i="0" u="none" strike="noStrike" cap="none">
                <a:solidFill>
                  <a:srgbClr val="000000"/>
                </a:solidFill>
                <a:effectLst/>
                <a:latin typeface="Arial"/>
                <a:ea typeface="Arial"/>
                <a:cs typeface="Arial"/>
                <a:sym typeface="Arial"/>
              </a:rPr>
              <a:t>Expensive</a:t>
            </a:r>
          </a:p>
          <a:p>
            <a:r>
              <a:rPr lang="en-GB" sz="1100" b="0" i="0" u="none" strike="noStrike" cap="none">
                <a:solidFill>
                  <a:srgbClr val="000000"/>
                </a:solidFill>
                <a:effectLst/>
                <a:latin typeface="Arial"/>
                <a:ea typeface="Arial"/>
                <a:cs typeface="Arial"/>
                <a:sym typeface="Arial"/>
              </a:rPr>
              <a:t>Traditional product development models are unable to keep up.</a:t>
            </a:r>
            <a:r>
              <a:rPr lang="en-GB">
                <a:effectLst/>
              </a:rPr>
              <a:t> </a:t>
            </a:r>
          </a:p>
          <a:p>
            <a:pPr marL="158750" indent="0">
              <a:buNone/>
            </a:pPr>
            <a:endParaRPr lang="en-GB"/>
          </a:p>
          <a:p>
            <a:pPr marL="0" lvl="0" indent="0" algn="l" rtl="0">
              <a:spcBef>
                <a:spcPts val="0"/>
              </a:spcBef>
              <a:spcAft>
                <a:spcPts val="0"/>
              </a:spcAft>
              <a:buNone/>
            </a:pPr>
            <a:r>
              <a:rPr lang="en-GB"/>
              <a:t>https://</a:t>
            </a:r>
            <a:r>
              <a:rPr lang="en-GB" err="1"/>
              <a:t>www.pinterest.co.uk</a:t>
            </a:r>
            <a:r>
              <a:rPr lang="en-GB"/>
              <a:t>/pin/384705993175915240/</a:t>
            </a:r>
            <a:endParaRPr/>
          </a:p>
        </p:txBody>
      </p:sp>
    </p:spTree>
    <p:extLst>
      <p:ext uri="{BB962C8B-B14F-4D97-AF65-F5344CB8AC3E}">
        <p14:creationId xmlns:p14="http://schemas.microsoft.com/office/powerpoint/2010/main" val="207031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tLang="en-US" sz="1100"/>
              <a:t>Hand sketching, schematics, blueprints, exploded diagrams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en-US" sz="1100"/>
              <a:t>Traditional materials: Wood, paper, clay, epoxy, foam</a:t>
            </a:r>
          </a:p>
          <a:p>
            <a:pPr marL="0" lvl="0" indent="0" algn="l" rtl="0">
              <a:spcBef>
                <a:spcPts val="0"/>
              </a:spcBef>
              <a:spcAft>
                <a:spcPts val="0"/>
              </a:spcAft>
              <a:buNone/>
            </a:pPr>
            <a:endParaRPr lang="en-GB"/>
          </a:p>
          <a:p>
            <a:pPr marL="0" lvl="0" indent="0" algn="l" rtl="0">
              <a:spcBef>
                <a:spcPts val="0"/>
              </a:spcBef>
              <a:spcAft>
                <a:spcPts val="0"/>
              </a:spcAft>
              <a:buNone/>
            </a:pPr>
            <a:r>
              <a:rPr lang="en-GB"/>
              <a:t>https://</a:t>
            </a:r>
            <a:r>
              <a:rPr lang="en-GB" err="1"/>
              <a:t>www.pinterest.co.uk</a:t>
            </a:r>
            <a:r>
              <a:rPr lang="en-GB"/>
              <a:t>/pin/40391727900268160/</a:t>
            </a:r>
          </a:p>
          <a:p>
            <a:pPr marL="0" lvl="0" indent="0" algn="l" rtl="0">
              <a:spcBef>
                <a:spcPts val="0"/>
              </a:spcBef>
              <a:spcAft>
                <a:spcPts val="0"/>
              </a:spcAft>
              <a:buNone/>
            </a:pPr>
            <a:r>
              <a:rPr lang="en-GB"/>
              <a:t>https://</a:t>
            </a:r>
            <a:r>
              <a:rPr lang="en-GB" err="1"/>
              <a:t>i.pinimg.com</a:t>
            </a:r>
            <a:r>
              <a:rPr lang="en-GB"/>
              <a:t>/originals/d4/c0/cc/d4c0ccbba190e9dd33cd7be017d76064.jpg</a:t>
            </a:r>
          </a:p>
          <a:p>
            <a:pPr marL="0" lvl="0" indent="0" algn="l" rtl="0">
              <a:spcBef>
                <a:spcPts val="0"/>
              </a:spcBef>
              <a:spcAft>
                <a:spcPts val="0"/>
              </a:spcAft>
              <a:buNone/>
            </a:pPr>
            <a:endParaRPr/>
          </a:p>
        </p:txBody>
      </p:sp>
    </p:spTree>
    <p:extLst>
      <p:ext uri="{BB962C8B-B14F-4D97-AF65-F5344CB8AC3E}">
        <p14:creationId xmlns:p14="http://schemas.microsoft.com/office/powerpoint/2010/main" val="1882668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www.cadcam.org</a:t>
            </a:r>
            <a:r>
              <a:rPr lang="en-GB">
                <a:effectLst/>
              </a:rPr>
              <a:t>/blog/how-cad-computer-aided-design-has-evolved-over-the-years/</a:t>
            </a:r>
            <a:endParaRPr/>
          </a:p>
        </p:txBody>
      </p:sp>
    </p:spTree>
    <p:extLst>
      <p:ext uri="{BB962C8B-B14F-4D97-AF65-F5344CB8AC3E}">
        <p14:creationId xmlns:p14="http://schemas.microsoft.com/office/powerpoint/2010/main" val="277034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The move from drafting with paper and pencils to creating designs digitally on screen (Virtual product development) has vastly increased efficiency and reduced waste.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a:solidFill>
                  <a:srgbClr val="000000"/>
                </a:solidFill>
                <a:effectLst/>
                <a:latin typeface="Arial"/>
                <a:ea typeface="Arial"/>
                <a:cs typeface="Arial"/>
                <a:sym typeface="Arial"/>
              </a:rPr>
              <a:t>D</a:t>
            </a:r>
            <a:r>
              <a:rPr lang="en-US" sz="1100" b="0" i="0" u="none" strike="noStrike" cap="none">
                <a:solidFill>
                  <a:srgbClr val="000000"/>
                </a:solidFill>
                <a:effectLst/>
                <a:latin typeface="Arial"/>
                <a:ea typeface="Arial"/>
                <a:cs typeface="Arial"/>
                <a:sym typeface="Arial"/>
              </a:rPr>
              <a:t>igital sculpting is a method of 3D modelling that allows an artist to interact with digital objects as if they were made of clay, shaping them through pulling, pushing</a:t>
            </a:r>
            <a:r>
              <a:rPr lang="en-US" altLang="zh-CN" sz="1100" b="0" i="0" u="none" strike="noStrike" cap="none">
                <a:solidFill>
                  <a:srgbClr val="000000"/>
                </a:solidFill>
                <a:effectLst/>
                <a:latin typeface="Arial"/>
                <a:ea typeface="Arial"/>
                <a:cs typeface="Arial"/>
                <a:sym typeface="Arial"/>
              </a:rPr>
              <a:t> and</a:t>
            </a:r>
            <a:r>
              <a:rPr lang="en-US" sz="1100" b="0" i="0" u="none" strike="noStrike" cap="none">
                <a:solidFill>
                  <a:srgbClr val="000000"/>
                </a:solidFill>
                <a:effectLst/>
                <a:latin typeface="Arial"/>
                <a:ea typeface="Arial"/>
                <a:cs typeface="Arial"/>
                <a:sym typeface="Arial"/>
              </a:rPr>
              <a:t> smoothing</a:t>
            </a:r>
            <a:r>
              <a:rPr lang="en-US" altLang="zh-CN" sz="1100" b="0" i="0" u="none" strike="noStrike" cap="none">
                <a:solidFill>
                  <a:srgbClr val="000000"/>
                </a:solidFill>
                <a:effectLst/>
                <a:latin typeface="Arial"/>
                <a:ea typeface="Arial"/>
                <a:cs typeface="Arial"/>
                <a:sym typeface="Arial"/>
              </a:rPr>
              <a:t>.</a:t>
            </a:r>
            <a:endParaRPr lang="en-US"/>
          </a:p>
          <a:p>
            <a:pPr marL="0" lvl="0" indent="0" algn="l" rtl="0">
              <a:spcBef>
                <a:spcPts val="0"/>
              </a:spcBef>
              <a:spcAft>
                <a:spcPts val="0"/>
              </a:spcAft>
              <a:buNone/>
            </a:pPr>
            <a:endParaRPr lang="en-GB"/>
          </a:p>
          <a:p>
            <a:pPr marL="0" lvl="0" indent="0" algn="l" rtl="0">
              <a:spcBef>
                <a:spcPts val="0"/>
              </a:spcBef>
              <a:spcAft>
                <a:spcPts val="0"/>
              </a:spcAft>
              <a:buNone/>
            </a:pPr>
            <a:r>
              <a:rPr lang="en-GB"/>
              <a:t>Computer-aided engineering (CAE) is the broad usage of computer software to aid in engineering analysis tasks. It includes finite element analysis (FEA), computational fluid dynamics (CFD), multibody dynamics (MBD), durability and optimization. </a:t>
            </a:r>
          </a:p>
          <a:p>
            <a:r>
              <a:rPr lang="en-GB" sz="1100" b="0" i="0" u="none" strike="noStrike" cap="none">
                <a:solidFill>
                  <a:srgbClr val="000000"/>
                </a:solidFill>
                <a:effectLst/>
                <a:latin typeface="Arial"/>
                <a:ea typeface="Arial"/>
                <a:cs typeface="Arial"/>
                <a:sym typeface="Arial"/>
              </a:rPr>
              <a:t>perform structural, thermal, modal, fatigue, motion, and </a:t>
            </a:r>
            <a:r>
              <a:rPr lang="en-GB" sz="1100" b="0" i="0" u="none" strike="noStrike" cap="none" err="1">
                <a:solidFill>
                  <a:srgbClr val="000000"/>
                </a:solidFill>
                <a:effectLst/>
                <a:latin typeface="Arial"/>
                <a:ea typeface="Arial"/>
                <a:cs typeface="Arial"/>
                <a:sym typeface="Arial"/>
              </a:rPr>
              <a:t>mold</a:t>
            </a:r>
            <a:r>
              <a:rPr lang="en-GB" sz="1100" b="0" i="0" u="none" strike="noStrike" cap="none">
                <a:solidFill>
                  <a:srgbClr val="000000"/>
                </a:solidFill>
                <a:effectLst/>
                <a:latin typeface="Arial"/>
                <a:ea typeface="Arial"/>
                <a:cs typeface="Arial"/>
                <a:sym typeface="Arial"/>
              </a:rPr>
              <a:t> analysis, toggling between steady-state and transient simulation</a:t>
            </a:r>
          </a:p>
          <a:p>
            <a:r>
              <a:rPr lang="en-GB" sz="1100" b="0" i="0" u="none" strike="noStrike" cap="none">
                <a:solidFill>
                  <a:srgbClr val="000000"/>
                </a:solidFill>
                <a:effectLst/>
                <a:latin typeface="Arial"/>
                <a:ea typeface="Arial"/>
                <a:cs typeface="Arial"/>
                <a:sym typeface="Arial"/>
              </a:rPr>
              <a:t>create multibody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and exclude construction bodies from BOM information and mass property calculations</a:t>
            </a:r>
          </a:p>
          <a:p>
            <a:r>
              <a:rPr lang="en-GB" sz="1100" b="0" i="0" u="none" strike="noStrike" cap="none">
                <a:solidFill>
                  <a:srgbClr val="000000"/>
                </a:solidFill>
                <a:effectLst/>
                <a:latin typeface="Arial"/>
                <a:ea typeface="Arial"/>
                <a:cs typeface="Arial"/>
                <a:sym typeface="Arial"/>
              </a:rPr>
              <a:t>run topology optimization studies based on both engineering requirements as well as manufacturing methods</a:t>
            </a: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US" altLang="zh-CN"/>
              <a:t>Image</a:t>
            </a:r>
            <a:r>
              <a:rPr lang="zh-CN" altLang="en-US"/>
              <a:t> </a:t>
            </a:r>
            <a:r>
              <a:rPr lang="en-US" altLang="zh-CN"/>
              <a:t>source:</a:t>
            </a:r>
            <a:endParaRPr lang="en-GB" altLang="zh-CN"/>
          </a:p>
          <a:p>
            <a:pPr marL="0" lvl="0" indent="0" algn="l" rtl="0">
              <a:spcBef>
                <a:spcPts val="0"/>
              </a:spcBef>
              <a:spcAft>
                <a:spcPts val="0"/>
              </a:spcAft>
              <a:buNone/>
            </a:pPr>
            <a:r>
              <a:rPr lang="en-GB"/>
              <a:t>https://</a:t>
            </a:r>
            <a:r>
              <a:rPr lang="en-GB" err="1"/>
              <a:t>www.solidworks.com</a:t>
            </a:r>
            <a:r>
              <a:rPr lang="en-GB"/>
              <a:t>/product/</a:t>
            </a:r>
            <a:r>
              <a:rPr lang="en-GB" err="1"/>
              <a:t>solidworks</a:t>
            </a:r>
            <a:r>
              <a:rPr lang="en-GB"/>
              <a:t>-simulation</a:t>
            </a:r>
          </a:p>
        </p:txBody>
      </p:sp>
    </p:spTree>
    <p:extLst>
      <p:ext uri="{BB962C8B-B14F-4D97-AF65-F5344CB8AC3E}">
        <p14:creationId xmlns:p14="http://schemas.microsoft.com/office/powerpoint/2010/main" val="3939352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a:solidFill>
                  <a:srgbClr val="000000"/>
                </a:solidFill>
                <a:effectLst/>
                <a:latin typeface="Arial"/>
                <a:ea typeface="Arial"/>
                <a:cs typeface="Arial"/>
                <a:sym typeface="Arial"/>
              </a:rPr>
              <a:t>Apart from assisting </a:t>
            </a:r>
            <a:r>
              <a:rPr lang="en-GB"/>
              <a:t>the creation, modification, analysis or optimisation of a design </a:t>
            </a:r>
            <a:r>
              <a:rPr lang="en-GB" sz="1100" b="0" i="0" u="none" strike="noStrike" cap="none">
                <a:solidFill>
                  <a:srgbClr val="000000"/>
                </a:solidFill>
                <a:effectLst/>
                <a:latin typeface="Arial"/>
                <a:ea typeface="Arial"/>
                <a:cs typeface="Arial"/>
                <a:sym typeface="Arial"/>
              </a:rPr>
              <a:t>prior to production.</a:t>
            </a:r>
          </a:p>
          <a:p>
            <a:pPr marL="158750" indent="0">
              <a:buNone/>
            </a:pPr>
            <a:endParaRPr lang="en-GB" sz="1100" b="0" i="0" u="none" strike="noStrike" cap="none">
              <a:solidFill>
                <a:srgbClr val="000000"/>
              </a:solidFill>
              <a:effectLst/>
              <a:latin typeface="Arial"/>
              <a:cs typeface="Arial"/>
              <a:sym typeface="Arial"/>
            </a:endParaRPr>
          </a:p>
          <a:p>
            <a:pPr marL="158750" indent="0">
              <a:buNone/>
            </a:pPr>
            <a:r>
              <a:rPr lang="en-GB" sz="1100" b="0" i="0" u="none" strike="noStrike" cap="none">
                <a:solidFill>
                  <a:srgbClr val="000000"/>
                </a:solidFill>
                <a:effectLst/>
                <a:latin typeface="Arial"/>
                <a:cs typeface="Arial"/>
                <a:sym typeface="Arial"/>
              </a:rPr>
              <a:t>CAD is often used for:</a:t>
            </a:r>
            <a:endParaRPr lang="en-GB" sz="1100" b="0" i="0" u="none" strike="noStrike" cap="none">
              <a:solidFill>
                <a:srgbClr val="000000"/>
              </a:solidFill>
              <a:effectLst/>
              <a:latin typeface="Arial"/>
              <a:ea typeface="Arial"/>
              <a:cs typeface="Arial"/>
              <a:sym typeface="Arial"/>
            </a:endParaRPr>
          </a:p>
          <a:p>
            <a:pPr indent="-317500">
              <a:buSzPts val="1400"/>
              <a:buFont typeface="Muli"/>
              <a:buChar char="●"/>
            </a:pPr>
            <a:r>
              <a:rPr lang="en-GB"/>
              <a:t>Proof of Concept</a:t>
            </a:r>
          </a:p>
          <a:p>
            <a:pPr indent="-317500">
              <a:buSzPts val="1400"/>
              <a:buFont typeface="Muli"/>
              <a:buChar char="●"/>
            </a:pPr>
            <a:r>
              <a:rPr lang="en-US" altLang="zh-CN"/>
              <a:t>3D</a:t>
            </a:r>
            <a:r>
              <a:rPr lang="zh-CN" altLang="en-US"/>
              <a:t> </a:t>
            </a:r>
            <a:r>
              <a:rPr lang="en-GB" altLang="zh-CN"/>
              <a:t>p</a:t>
            </a:r>
            <a:r>
              <a:rPr lang="en-GB"/>
              <a:t>hoto realistic rendering and animation to better visualise product design (Photorealistic Renderings for Marketing, Kickstarter Campaign Content, Digital Mock-ups for Investor Presentations, e-Commerce Images)</a:t>
            </a:r>
          </a:p>
          <a:p>
            <a:pPr indent="-317500">
              <a:buSzPts val="1400"/>
              <a:buFont typeface="Muli"/>
              <a:buChar char="●"/>
            </a:pPr>
            <a:r>
              <a:rPr lang="en-GB"/>
              <a:t>Prototyping and manufacturing (i.e., 3D Printing, CNC Machining, laser cutting and engraving)</a:t>
            </a:r>
          </a:p>
          <a:p>
            <a:endParaRPr lang="en-GB"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a:solidFill>
                  <a:srgbClr val="000000"/>
                </a:solidFill>
                <a:effectLst/>
                <a:latin typeface="Arial"/>
                <a:ea typeface="Arial"/>
                <a:cs typeface="Arial"/>
                <a:sym typeface="Arial"/>
              </a:rPr>
              <a:t>Image source:</a:t>
            </a:r>
          </a:p>
          <a:p>
            <a:pPr marL="158750" indent="0">
              <a:buNone/>
            </a:pPr>
            <a:r>
              <a:rPr lang="en-GB" sz="1100" b="0" i="0" u="none" strike="noStrike" cap="none">
                <a:solidFill>
                  <a:srgbClr val="000000"/>
                </a:solidFill>
                <a:effectLst/>
                <a:latin typeface="Arial"/>
                <a:ea typeface="Arial"/>
                <a:cs typeface="Arial"/>
                <a:sym typeface="Arial"/>
              </a:rPr>
              <a:t>https://</a:t>
            </a:r>
            <a:r>
              <a:rPr lang="en-GB" sz="1100" b="0" i="0" u="none" strike="noStrike" cap="none" err="1">
                <a:solidFill>
                  <a:srgbClr val="000000"/>
                </a:solidFill>
                <a:effectLst/>
                <a:latin typeface="Arial"/>
                <a:ea typeface="Arial"/>
                <a:cs typeface="Arial"/>
                <a:sym typeface="Arial"/>
              </a:rPr>
              <a:t>unsplash.com</a:t>
            </a:r>
            <a:r>
              <a:rPr lang="en-GB" sz="1100" b="0" i="0" u="none" strike="noStrike" cap="none">
                <a:solidFill>
                  <a:srgbClr val="000000"/>
                </a:solidFill>
                <a:effectLst/>
                <a:latin typeface="Arial"/>
                <a:ea typeface="Arial"/>
                <a:cs typeface="Arial"/>
                <a:sym typeface="Arial"/>
              </a:rPr>
              <a:t>/photos/</a:t>
            </a:r>
            <a:r>
              <a:rPr lang="en-GB" sz="1100" b="0" i="0" u="none" strike="noStrike" cap="none" err="1">
                <a:solidFill>
                  <a:srgbClr val="000000"/>
                </a:solidFill>
                <a:effectLst/>
                <a:latin typeface="Arial"/>
                <a:ea typeface="Arial"/>
                <a:cs typeface="Arial"/>
                <a:sym typeface="Arial"/>
              </a:rPr>
              <a:t>Fo-HQUlRGkU</a:t>
            </a:r>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061531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r>
              <a:rPr lang="en-GB" noProof="0">
                <a:solidFill>
                  <a:srgbClr val="343433"/>
                </a:solidFill>
                <a:latin typeface="Muli" panose="02000503000000000000" pitchFamily="2" charset="77"/>
              </a:rPr>
              <a:t>3D rendering is a creative process that uses computer graphics to convert 3</a:t>
            </a:r>
            <a:r>
              <a:rPr lang="en-GB" altLang="zh-CN" noProof="0">
                <a:solidFill>
                  <a:srgbClr val="343433"/>
                </a:solidFill>
                <a:latin typeface="Muli" panose="02000503000000000000" pitchFamily="2" charset="77"/>
              </a:rPr>
              <a:t>D </a:t>
            </a:r>
            <a:r>
              <a:rPr lang="en-GB" noProof="0">
                <a:solidFill>
                  <a:srgbClr val="343433"/>
                </a:solidFill>
                <a:latin typeface="Muli" panose="02000503000000000000" pitchFamily="2" charset="77"/>
              </a:rPr>
              <a:t>models into photo realistic or non photo realistic images.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lvl="0" indent="0" algn="l" rtl="0">
              <a:spcBef>
                <a:spcPts val="0"/>
              </a:spcBef>
              <a:spcAft>
                <a:spcPts val="0"/>
              </a:spcAft>
              <a:buNone/>
            </a:pPr>
            <a:r>
              <a:rPr lang="en-GB" noProof="0"/>
              <a:t>Formative assessment format: Multiple choice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What are the benefits of 3D product rendering?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Create stunning product marketing assets that were previously impossible using photography</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Bring life to 3D models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Enhance your visual communication through 3D Rendering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Tweak colours and materials for tuning 3D visuals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Make your product design process easier through CGI</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Create stunning marketing images with 3D visualisation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Sell your product before it has been produced</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altLang="zh-CN"/>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altLang="zh-CN"/>
              <a:t>These</a:t>
            </a:r>
            <a:r>
              <a:rPr lang="zh-CN" altLang="en-US"/>
              <a:t> </a:t>
            </a:r>
            <a:r>
              <a:rPr lang="en-US" altLang="zh-CN"/>
              <a:t>programs</a:t>
            </a:r>
            <a:r>
              <a:rPr lang="zh-CN" altLang="en-US"/>
              <a:t> </a:t>
            </a:r>
            <a:r>
              <a:rPr lang="en-US" altLang="zh-CN"/>
              <a:t>can</a:t>
            </a:r>
            <a:r>
              <a:rPr lang="zh-CN" altLang="en-US"/>
              <a:t> </a:t>
            </a:r>
            <a:r>
              <a:rPr lang="en-US" altLang="zh-CN"/>
              <a:t>add</a:t>
            </a:r>
            <a:r>
              <a:rPr lang="zh-CN" altLang="en-US"/>
              <a:t> </a:t>
            </a:r>
            <a:r>
              <a:rPr lang="en-US" altLang="zh-CN"/>
              <a:t>depth</a:t>
            </a:r>
            <a:r>
              <a:rPr lang="zh-CN" altLang="en-US"/>
              <a:t> </a:t>
            </a:r>
            <a:r>
              <a:rPr lang="en-US" altLang="zh-CN"/>
              <a:t>and</a:t>
            </a:r>
            <a:r>
              <a:rPr lang="zh-CN" altLang="en-US"/>
              <a:t> </a:t>
            </a:r>
            <a:r>
              <a:rPr lang="en-US" altLang="zh-CN"/>
              <a:t>realism</a:t>
            </a:r>
            <a:r>
              <a:rPr lang="zh-CN" altLang="en-US"/>
              <a:t> </a:t>
            </a:r>
            <a:r>
              <a:rPr lang="en-US" altLang="zh-CN"/>
              <a:t>to</a:t>
            </a:r>
            <a:r>
              <a:rPr lang="zh-CN" altLang="en-US"/>
              <a:t> </a:t>
            </a:r>
            <a:r>
              <a:rPr lang="en-US" altLang="zh-CN"/>
              <a:t>scenes.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Information sources: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https://www.xo3d.co.uk/product-rendering/</a:t>
            </a: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https://www.g2.com/categories/3d-rendering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www.autodesk.co.uk</a:t>
            </a:r>
            <a:r>
              <a:rPr lang="en-GB"/>
              <a:t>/solutions/3d-rendering-software</a:t>
            </a:r>
            <a:endParaRPr/>
          </a:p>
        </p:txBody>
      </p:sp>
    </p:spTree>
    <p:extLst>
      <p:ext uri="{BB962C8B-B14F-4D97-AF65-F5344CB8AC3E}">
        <p14:creationId xmlns:p14="http://schemas.microsoft.com/office/powerpoint/2010/main" val="3185695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Multiple choice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Image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err="1">
                <a:solidFill>
                  <a:srgbClr val="000000"/>
                </a:solidFill>
                <a:effectLst/>
                <a:latin typeface="Arial"/>
                <a:ea typeface="Arial"/>
                <a:cs typeface="Arial"/>
                <a:sym typeface="Arial"/>
              </a:rPr>
              <a:t>D’Addario</a:t>
            </a:r>
            <a:r>
              <a:rPr lang="en-GB" altLang="zh-CN" sz="1100" b="0" i="0" u="none" strike="noStrike" cap="none" noProof="0">
                <a:solidFill>
                  <a:srgbClr val="000000"/>
                </a:solidFill>
                <a:effectLst/>
                <a:latin typeface="Arial"/>
                <a:ea typeface="Arial"/>
                <a:cs typeface="Arial"/>
                <a:sym typeface="Arial"/>
              </a:rPr>
              <a:t> rolled strap renders: https://www.xo3d.co.uk/Our-Work/</a:t>
            </a:r>
            <a:r>
              <a:rPr lang="en-GB" altLang="zh-CN" sz="1100" b="0" i="0" u="none" strike="noStrike" cap="none" noProof="0" err="1">
                <a:solidFill>
                  <a:srgbClr val="000000"/>
                </a:solidFill>
                <a:effectLst/>
                <a:latin typeface="Arial"/>
                <a:ea typeface="Arial"/>
                <a:cs typeface="Arial"/>
                <a:sym typeface="Arial"/>
              </a:rPr>
              <a:t>daddario</a:t>
            </a:r>
            <a:r>
              <a:rPr lang="en-GB" altLang="zh-CN" sz="1100" b="0" i="0" u="none" strike="noStrike" cap="none" noProof="0">
                <a:solidFill>
                  <a:srgbClr val="000000"/>
                </a:solidFill>
                <a:effectLst/>
                <a:latin typeface="Arial"/>
                <a:ea typeface="Arial"/>
                <a:cs typeface="Arial"/>
                <a:sym typeface="Arial"/>
              </a:rPr>
              <a:t>-auto-lock-guitar-strap/#</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err="1">
                <a:solidFill>
                  <a:srgbClr val="000000"/>
                </a:solidFill>
                <a:effectLst/>
                <a:latin typeface="Arial"/>
                <a:ea typeface="Arial"/>
                <a:cs typeface="Arial"/>
                <a:sym typeface="Arial"/>
              </a:rPr>
              <a:t>Paymentsense</a:t>
            </a:r>
            <a:r>
              <a:rPr lang="en-GB" altLang="zh-CN" sz="1100" b="0" i="0" u="none" strike="noStrike" cap="none" noProof="0">
                <a:solidFill>
                  <a:srgbClr val="000000"/>
                </a:solidFill>
                <a:effectLst/>
                <a:latin typeface="Arial"/>
                <a:ea typeface="Arial"/>
                <a:cs typeface="Arial"/>
                <a:sym typeface="Arial"/>
              </a:rPr>
              <a:t> Dojo card payment machine: https://</a:t>
            </a:r>
            <a:r>
              <a:rPr lang="en-GB" altLang="zh-CN" sz="1100" b="0" i="0" u="none" strike="noStrike" cap="none" noProof="0" err="1">
                <a:solidFill>
                  <a:srgbClr val="000000"/>
                </a:solidFill>
                <a:effectLst/>
                <a:latin typeface="Arial"/>
                <a:ea typeface="Arial"/>
                <a:cs typeface="Arial"/>
                <a:sym typeface="Arial"/>
              </a:rPr>
              <a:t>www.pinterest.co.uk</a:t>
            </a:r>
            <a:r>
              <a:rPr lang="en-GB" altLang="zh-CN" sz="1100" b="0" i="0" u="none" strike="noStrike" cap="none" noProof="0">
                <a:solidFill>
                  <a:srgbClr val="000000"/>
                </a:solidFill>
                <a:effectLst/>
                <a:latin typeface="Arial"/>
                <a:ea typeface="Arial"/>
                <a:cs typeface="Arial"/>
                <a:sym typeface="Arial"/>
              </a:rPr>
              <a:t>/pin/862931978607004638/</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Exploded view: https://www.xo3d.co.uk/product-rendering/ </a:t>
            </a:r>
          </a:p>
          <a:p>
            <a:pPr marL="0" lvl="0" indent="0" algn="l" rtl="0">
              <a:spcBef>
                <a:spcPts val="0"/>
              </a:spcBef>
              <a:spcAft>
                <a:spcPts val="0"/>
              </a:spcAft>
              <a:buNone/>
            </a:pPr>
            <a:endParaRPr/>
          </a:p>
        </p:txBody>
      </p:sp>
    </p:spTree>
    <p:extLst>
      <p:ext uri="{BB962C8B-B14F-4D97-AF65-F5344CB8AC3E}">
        <p14:creationId xmlns:p14="http://schemas.microsoft.com/office/powerpoint/2010/main" val="1705352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Multiple choice</a:t>
            </a:r>
            <a:endParaRPr/>
          </a:p>
        </p:txBody>
      </p:sp>
    </p:spTree>
    <p:extLst>
      <p:ext uri="{BB962C8B-B14F-4D97-AF65-F5344CB8AC3E}">
        <p14:creationId xmlns:p14="http://schemas.microsoft.com/office/powerpoint/2010/main" val="2433168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41134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b="0" i="0" u="none" strike="noStrike" cap="none">
                <a:solidFill>
                  <a:srgbClr val="000000"/>
                </a:solidFill>
                <a:effectLst/>
                <a:latin typeface="Arial"/>
                <a:ea typeface="Arial"/>
                <a:cs typeface="Arial"/>
                <a:sym typeface="Arial"/>
              </a:rPr>
              <a:t>CAD software offers many benefits and solutions that help make the design process easier. Studies have proven that integrated CAD usage allows product development firms to meet their goals more efficiently. Product development time, product quality, and productivity all improve when using CAD, which translates to reduced manufacturing and product costs.</a:t>
            </a:r>
          </a:p>
          <a:p>
            <a:pPr marL="158750" indent="0">
              <a:buNone/>
            </a:pPr>
            <a:endParaRPr lang="en-GB" sz="1100" b="0" i="0" u="none" strike="noStrike" cap="none">
              <a:solidFill>
                <a:srgbClr val="000000"/>
              </a:solidFill>
              <a:effectLst/>
              <a:latin typeface="Arial"/>
              <a:cs typeface="Arial"/>
              <a:sym typeface="Arial"/>
            </a:endParaRPr>
          </a:p>
          <a:p>
            <a:pPr marL="158750" lvl="0" indent="0">
              <a:buNone/>
            </a:pPr>
            <a:r>
              <a:rPr lang="en-GB" sz="1100" b="0" i="0" u="none" strike="noStrike" cap="none">
                <a:solidFill>
                  <a:srgbClr val="000000"/>
                </a:solidFill>
                <a:effectLst/>
                <a:latin typeface="Arial"/>
                <a:cs typeface="Arial"/>
                <a:sym typeface="Arial"/>
              </a:rPr>
              <a:t>Visualisation: </a:t>
            </a:r>
            <a:r>
              <a:rPr lang="en-GB" sz="1100" b="0" i="0" u="none" strike="noStrike" cap="none">
                <a:solidFill>
                  <a:srgbClr val="000000"/>
                </a:solidFill>
                <a:effectLst/>
                <a:latin typeface="Arial"/>
                <a:ea typeface="Arial"/>
                <a:cs typeface="Arial"/>
                <a:sym typeface="Arial"/>
              </a:rPr>
              <a:t>Before CAD, designers were forced to draw everything by hand. If they wanted to alter the design, they would have to draw the entire thing again. CAD software allows designers to visualize their designs and test them against real-world variables.</a:t>
            </a:r>
            <a:endParaRPr lang="en-GB" sz="1100" b="0" i="0" u="none" strike="noStrike" cap="none">
              <a:solidFill>
                <a:srgbClr val="000000"/>
              </a:solidFill>
              <a:effectLst/>
              <a:latin typeface="Arial"/>
              <a:cs typeface="Arial"/>
              <a:sym typeface="Arial"/>
            </a:endParaRPr>
          </a:p>
          <a:p>
            <a:pPr lvl="0"/>
            <a:r>
              <a:rPr lang="en-GB" sz="1100" b="0" i="0" u="none" strike="noStrike" cap="none">
                <a:solidFill>
                  <a:srgbClr val="000000"/>
                </a:solidFill>
                <a:effectLst/>
                <a:latin typeface="Arial"/>
                <a:ea typeface="Arial"/>
                <a:cs typeface="Arial"/>
                <a:sym typeface="Arial"/>
              </a:rPr>
              <a:t>Increase the productivity of the designer or engineer</a:t>
            </a:r>
          </a:p>
          <a:p>
            <a:pPr lvl="0"/>
            <a:r>
              <a:rPr lang="en-GB" sz="1100" b="0" i="0" u="none" strike="noStrike" cap="none">
                <a:solidFill>
                  <a:srgbClr val="000000"/>
                </a:solidFill>
                <a:effectLst/>
                <a:latin typeface="Arial"/>
                <a:ea typeface="Arial"/>
                <a:cs typeface="Arial"/>
                <a:sym typeface="Arial"/>
              </a:rPr>
              <a:t>Speed up the design process</a:t>
            </a:r>
          </a:p>
          <a:p>
            <a:pPr lvl="0"/>
            <a:r>
              <a:rPr lang="en-GB" sz="1100" b="0" i="0" u="none" strike="noStrike" cap="none">
                <a:solidFill>
                  <a:srgbClr val="000000"/>
                </a:solidFill>
                <a:effectLst/>
                <a:latin typeface="Arial"/>
                <a:ea typeface="Arial"/>
                <a:cs typeface="Arial"/>
                <a:sym typeface="Arial"/>
              </a:rPr>
              <a:t>Explore design ideas</a:t>
            </a:r>
          </a:p>
          <a:p>
            <a:pPr lvl="0"/>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Higher accuracy and quality design: </a:t>
            </a:r>
            <a:r>
              <a:rPr lang="en-GB">
                <a:latin typeface="Muli" panose="02000503000000000000" pitchFamily="2" charset="77"/>
              </a:rPr>
              <a:t>Accuracy is essential when creating the final design and specification, </a:t>
            </a:r>
            <a:r>
              <a:rPr lang="en-GB" sz="1100" b="0" i="0" u="none" strike="noStrike" cap="none">
                <a:solidFill>
                  <a:srgbClr val="000000"/>
                </a:solidFill>
                <a:effectLst/>
                <a:latin typeface="Arial"/>
                <a:ea typeface="Arial"/>
                <a:cs typeface="Arial"/>
                <a:sym typeface="Arial"/>
              </a:rPr>
              <a:t>especially when creating large volumes or high cost parts.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Optimisation: Any any error will potentially add a huge costs to the design process.</a:t>
            </a:r>
            <a:endParaRPr lang="en-GB">
              <a:effectLst/>
            </a:endParaRPr>
          </a:p>
          <a:p>
            <a:pPr marL="158750" lvl="0" indent="0">
              <a:buNone/>
            </a:pPr>
            <a:endParaRPr lang="en-GB" sz="1100" b="0" i="0" u="none" strike="noStrike" cap="none">
              <a:solidFill>
                <a:srgbClr val="000000"/>
              </a:solidFill>
              <a:effectLst/>
              <a:latin typeface="Arial"/>
              <a:ea typeface="Arial"/>
              <a:cs typeface="Arial"/>
              <a:sym typeface="Arial"/>
            </a:endParaRPr>
          </a:p>
          <a:p>
            <a:pPr marL="457200" indent="-298450"/>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1067493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buClr>
                <a:srgbClr val="343434"/>
              </a:buClr>
              <a:buSzPts val="1400"/>
              <a:buFont typeface="Muli"/>
              <a:buChar char="●"/>
            </a:pPr>
            <a:r>
              <a:rPr lang="en-GB" b="0">
                <a:latin typeface="Muli" panose="02000503000000000000" pitchFamily="2" charset="77"/>
              </a:rPr>
              <a:t>Production-ready design: 3D Printing, CNC machining or </a:t>
            </a:r>
            <a:r>
              <a:rPr lang="en-GB">
                <a:latin typeface="Muli" panose="02000503000000000000" pitchFamily="2" charset="77"/>
              </a:rPr>
              <a:t>laser cutting and engraving.</a:t>
            </a:r>
          </a:p>
          <a:p>
            <a:pPr marL="457200" lvl="0" indent="-317500">
              <a:buClr>
                <a:srgbClr val="343434"/>
              </a:buClr>
              <a:buSzPts val="1400"/>
              <a:buFont typeface="Muli"/>
              <a:buChar char="●"/>
            </a:pPr>
            <a:r>
              <a:rPr lang="en-GB" b="0">
                <a:latin typeface="Muli" panose="02000503000000000000" pitchFamily="2" charset="77"/>
              </a:rPr>
              <a:t>Simplified sharing: </a:t>
            </a:r>
            <a:r>
              <a:rPr lang="en-GB" sz="1100" b="0" i="0" u="none" strike="noStrike" cap="none">
                <a:solidFill>
                  <a:srgbClr val="000000"/>
                </a:solidFill>
                <a:effectLst/>
                <a:latin typeface="Arial"/>
                <a:ea typeface="Arial"/>
                <a:cs typeface="Arial"/>
                <a:sym typeface="Arial"/>
              </a:rPr>
              <a:t>If you’re a part of a big team, you know how valuable sharing is. </a:t>
            </a:r>
            <a:r>
              <a:rPr lang="en-GB">
                <a:latin typeface="Muli" panose="02000503000000000000" pitchFamily="2" charset="77"/>
              </a:rPr>
              <a:t>They can view the design history to see exactly what was done and how.</a:t>
            </a:r>
          </a:p>
          <a:p>
            <a:pPr marL="457200" lvl="0" indent="-317500">
              <a:buClr>
                <a:srgbClr val="343434"/>
              </a:buClr>
              <a:buSzPts val="1400"/>
              <a:buFont typeface="Muli"/>
              <a:buChar char="●"/>
            </a:pPr>
            <a:endParaRPr lang="en-GB">
              <a:latin typeface="Muli" panose="02000503000000000000" pitchFamily="2" charset="77"/>
            </a:endParaRPr>
          </a:p>
          <a:p>
            <a:pPr marL="158750" indent="0" fontAlgn="base">
              <a:buNone/>
            </a:pPr>
            <a:r>
              <a:rPr lang="en-GB" sz="1100" b="1" i="0" u="none" strike="noStrike" cap="none">
                <a:solidFill>
                  <a:srgbClr val="000000"/>
                </a:solidFill>
                <a:effectLst/>
                <a:latin typeface="Arial"/>
                <a:ea typeface="Arial"/>
                <a:cs typeface="Arial"/>
                <a:sym typeface="Arial"/>
              </a:rPr>
              <a:t>Why 3D CAD modelling?</a:t>
            </a:r>
            <a:endParaRPr lang="en-GB" sz="1100" b="0" i="0" u="none" strike="noStrike" cap="none">
              <a:solidFill>
                <a:srgbClr val="000000"/>
              </a:solidFill>
              <a:effectLst/>
              <a:latin typeface="Arial"/>
              <a:ea typeface="Arial"/>
              <a:cs typeface="Arial"/>
              <a:sym typeface="Arial"/>
            </a:endParaRPr>
          </a:p>
          <a:p>
            <a:pPr fontAlgn="base"/>
            <a:r>
              <a:rPr lang="en-GB" sz="1100" b="0" i="0" u="none" strike="noStrike" cap="none">
                <a:solidFill>
                  <a:srgbClr val="000000"/>
                </a:solidFill>
                <a:effectLst/>
                <a:latin typeface="Arial"/>
                <a:ea typeface="Arial"/>
                <a:cs typeface="Arial"/>
                <a:sym typeface="Arial"/>
              </a:rPr>
              <a:t>3D modelling helps to get into the perspective of ‘How the product would look in real-time before manufacturing’</a:t>
            </a:r>
          </a:p>
          <a:p>
            <a:pPr fontAlgn="base"/>
            <a:r>
              <a:rPr lang="en-GB" sz="1100" b="0" i="0" u="none" strike="noStrike" cap="none">
                <a:solidFill>
                  <a:srgbClr val="000000"/>
                </a:solidFill>
                <a:effectLst/>
                <a:latin typeface="Arial"/>
                <a:ea typeface="Arial"/>
                <a:cs typeface="Arial"/>
                <a:sym typeface="Arial"/>
              </a:rPr>
              <a:t>It gives you a better understanding of the product size, shape, bounding box and packaging</a:t>
            </a:r>
          </a:p>
          <a:p>
            <a:pPr fontAlgn="base"/>
            <a:r>
              <a:rPr lang="en-GB" sz="1100" b="0" i="0" u="none" strike="noStrike" cap="none">
                <a:solidFill>
                  <a:srgbClr val="000000"/>
                </a:solidFill>
                <a:effectLst/>
                <a:latin typeface="Arial"/>
                <a:ea typeface="Arial"/>
                <a:cs typeface="Arial"/>
                <a:sym typeface="Arial"/>
              </a:rPr>
              <a:t>It is precise and accurate – enables to quantify the sizing, clearances and fit in the assembly with ease</a:t>
            </a:r>
          </a:p>
          <a:p>
            <a:pPr fontAlgn="base"/>
            <a:r>
              <a:rPr lang="en-GB" sz="1100" b="0" i="0" u="none" strike="noStrike" cap="none">
                <a:solidFill>
                  <a:srgbClr val="000000"/>
                </a:solidFill>
                <a:effectLst/>
                <a:latin typeface="Arial"/>
                <a:ea typeface="Arial"/>
                <a:cs typeface="Arial"/>
                <a:sym typeface="Arial"/>
              </a:rPr>
              <a:t>It helps to make the product cost-effective and market in time</a:t>
            </a:r>
          </a:p>
          <a:p>
            <a:pPr fontAlgn="base"/>
            <a:r>
              <a:rPr lang="en-GB" sz="1100" b="0" i="0" u="none" strike="noStrike" cap="none">
                <a:solidFill>
                  <a:srgbClr val="000000"/>
                </a:solidFill>
                <a:effectLst/>
                <a:latin typeface="Arial"/>
                <a:ea typeface="Arial"/>
                <a:cs typeface="Arial"/>
                <a:sym typeface="Arial"/>
              </a:rPr>
              <a:t>Assemblies and Mechanism can be validated, simplified and enhanced easily</a:t>
            </a:r>
          </a:p>
          <a:p>
            <a:pPr fontAlgn="base"/>
            <a:r>
              <a:rPr lang="en-GB" sz="1100" b="0" i="0" u="none" strike="noStrike" cap="none">
                <a:solidFill>
                  <a:srgbClr val="000000"/>
                </a:solidFill>
                <a:effectLst/>
                <a:latin typeface="Arial"/>
                <a:ea typeface="Arial"/>
                <a:cs typeface="Arial"/>
                <a:sym typeface="Arial"/>
              </a:rPr>
              <a:t>Before prototyping, mechanicals, fitments, spacing and cosmetics errors can be easily identified and rectified</a:t>
            </a:r>
          </a:p>
          <a:p>
            <a:pPr fontAlgn="base"/>
            <a:r>
              <a:rPr lang="en-GB" sz="1100" b="0" i="0" u="none" strike="noStrike" cap="none">
                <a:solidFill>
                  <a:srgbClr val="000000"/>
                </a:solidFill>
                <a:effectLst/>
                <a:latin typeface="Arial"/>
                <a:ea typeface="Arial"/>
                <a:cs typeface="Arial"/>
                <a:sym typeface="Arial"/>
              </a:rPr>
              <a:t>Cross-section view, exploded view, illustrations, SOP, DFMA can be performed</a:t>
            </a:r>
          </a:p>
          <a:p>
            <a:pPr fontAlgn="base"/>
            <a:r>
              <a:rPr lang="en-GB" sz="1100" b="0" i="0" u="none" strike="noStrike" cap="none">
                <a:solidFill>
                  <a:srgbClr val="000000"/>
                </a:solidFill>
                <a:effectLst/>
                <a:latin typeface="Arial"/>
                <a:ea typeface="Arial"/>
                <a:cs typeface="Arial"/>
                <a:sym typeface="Arial"/>
              </a:rPr>
              <a:t>It is effective and efficient to deliver the product 45% faster than the conventional methodologies</a:t>
            </a:r>
          </a:p>
          <a:p>
            <a:pPr fontAlgn="base"/>
            <a:r>
              <a:rPr lang="en-GB" sz="1100" b="0" i="0" u="none" strike="noStrike" cap="none">
                <a:solidFill>
                  <a:srgbClr val="000000"/>
                </a:solidFill>
                <a:effectLst/>
                <a:latin typeface="Arial"/>
                <a:ea typeface="Arial"/>
                <a:cs typeface="Arial"/>
                <a:sym typeface="Arial"/>
              </a:rPr>
              <a:t>Improves product development cycle communication, reduces errors and cycle time</a:t>
            </a:r>
          </a:p>
          <a:p>
            <a:pPr fontAlgn="base"/>
            <a:r>
              <a:rPr lang="en-GB" sz="1100" b="0" i="0" u="none" strike="noStrike" cap="none">
                <a:solidFill>
                  <a:srgbClr val="000000"/>
                </a:solidFill>
                <a:effectLst/>
                <a:latin typeface="Arial"/>
                <a:ea typeface="Arial"/>
                <a:cs typeface="Arial"/>
                <a:sym typeface="Arial"/>
              </a:rPr>
              <a:t>It documents the components with manufacturing drawings, Bill of materials, and Material requirements.</a:t>
            </a:r>
          </a:p>
          <a:p>
            <a:pPr marL="139700" lvl="0" indent="0">
              <a:buClr>
                <a:srgbClr val="343434"/>
              </a:buClr>
              <a:buSzPts val="1400"/>
              <a:buFont typeface="Muli"/>
              <a:buNone/>
            </a:pPr>
            <a:r>
              <a:rPr lang="en-GB">
                <a:latin typeface="Muli" panose="02000503000000000000" pitchFamily="2" charset="77"/>
              </a:rPr>
              <a:t>https://</a:t>
            </a:r>
            <a:r>
              <a:rPr lang="en-GB" err="1">
                <a:latin typeface="Muli" panose="02000503000000000000" pitchFamily="2" charset="77"/>
              </a:rPr>
              <a:t>graphlertech.com</a:t>
            </a:r>
            <a:r>
              <a:rPr lang="en-GB">
                <a:latin typeface="Muli" panose="02000503000000000000" pitchFamily="2" charset="77"/>
              </a:rPr>
              <a:t>/what-is-3d-cad-and-why-is-it-used/ </a:t>
            </a:r>
          </a:p>
        </p:txBody>
      </p:sp>
    </p:spTree>
    <p:extLst>
      <p:ext uri="{BB962C8B-B14F-4D97-AF65-F5344CB8AC3E}">
        <p14:creationId xmlns:p14="http://schemas.microsoft.com/office/powerpoint/2010/main" val="3287154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Most users </a:t>
            </a:r>
            <a:r>
              <a:rPr lang="en-GB" sz="1100" b="0" i="0" u="none" strike="noStrike" cap="none">
                <a:solidFill>
                  <a:srgbClr val="000000"/>
                </a:solidFill>
                <a:effectLst/>
                <a:latin typeface="Arial"/>
                <a:ea typeface="Arial"/>
                <a:cs typeface="Arial"/>
                <a:sym typeface="Arial"/>
              </a:rPr>
              <a:t>experience an overall increase in operational efficiency while seeing a decrease in design time, prototype costs, and time to market.</a:t>
            </a:r>
          </a:p>
          <a:p>
            <a:pPr marL="0" lvl="0" indent="0" algn="l" rtl="0">
              <a:spcBef>
                <a:spcPts val="0"/>
              </a:spcBef>
              <a:spcAft>
                <a:spcPts val="0"/>
              </a:spcAft>
              <a:buNone/>
            </a:pPr>
            <a:endParaRPr lang="en-GB"/>
          </a:p>
          <a:p>
            <a:pPr marL="0" lvl="0" indent="0" algn="l" rtl="0">
              <a:spcBef>
                <a:spcPts val="0"/>
              </a:spcBef>
              <a:spcAft>
                <a:spcPts val="0"/>
              </a:spcAft>
              <a:buNone/>
            </a:pPr>
            <a:r>
              <a:rPr lang="en-GB"/>
              <a:t>https://</a:t>
            </a:r>
            <a:r>
              <a:rPr lang="en-GB" err="1"/>
              <a:t>www.ptc.com</a:t>
            </a:r>
            <a:r>
              <a:rPr lang="en-GB"/>
              <a:t>/</a:t>
            </a:r>
            <a:r>
              <a:rPr lang="en-GB" err="1"/>
              <a:t>en</a:t>
            </a:r>
            <a:r>
              <a:rPr lang="en-GB"/>
              <a:t>/technologies/cad</a:t>
            </a:r>
            <a:endParaRPr/>
          </a:p>
        </p:txBody>
      </p:sp>
    </p:spTree>
    <p:extLst>
      <p:ext uri="{BB962C8B-B14F-4D97-AF65-F5344CB8AC3E}">
        <p14:creationId xmlns:p14="http://schemas.microsoft.com/office/powerpoint/2010/main" val="2987513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Restrict creativity and Innovation: </a:t>
            </a:r>
            <a:r>
              <a:rPr lang="en-GB" sz="1100" b="0" i="0" u="none" strike="noStrike" cap="none">
                <a:solidFill>
                  <a:srgbClr val="000000"/>
                </a:solidFill>
                <a:effectLst/>
                <a:latin typeface="Arial"/>
                <a:ea typeface="Arial"/>
                <a:cs typeface="Arial"/>
                <a:sym typeface="Arial"/>
              </a:rPr>
              <a:t>Some have noted that the old method of drafting via sketching on paper “remains a basic tool for speeding up visual problem solving”. Sketching can help develop a designer’s capacity for creative thinking and enable them to create innovative solutions to the problems they aim to tackle.</a:t>
            </a:r>
          </a:p>
          <a:p>
            <a:pPr marL="158750" indent="0">
              <a:buNone/>
            </a:pPr>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Skills of the Designer: </a:t>
            </a:r>
            <a:r>
              <a:rPr lang="en-GB">
                <a:latin typeface="Muli" panose="02000503000000000000" pitchFamily="2" charset="77"/>
              </a:rPr>
              <a:t>CAD software also cannot tell you which design is more aesthetically pleasing, and in some industries, that overrides function.</a:t>
            </a:r>
          </a:p>
          <a:p>
            <a:pPr marL="158750" indent="0">
              <a:buNone/>
            </a:pPr>
            <a:endParaRPr lang="en-GB"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a:solidFill>
                  <a:srgbClr val="000000"/>
                </a:solidFill>
                <a:effectLst/>
                <a:latin typeface="Arial"/>
                <a:ea typeface="Arial"/>
                <a:cs typeface="Arial"/>
                <a:sym typeface="Arial"/>
              </a:rPr>
              <a:t>Time: The creation of 3D models tends to be a more complex and time-consuming process which require various specialty training and years of experience</a:t>
            </a:r>
            <a:r>
              <a:rPr lang="en-GB">
                <a:effectLst/>
              </a:rPr>
              <a:t>.</a:t>
            </a:r>
          </a:p>
          <a:p>
            <a:pPr marL="158750" indent="0">
              <a:buNone/>
            </a:pPr>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238407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Skills of the Designer: </a:t>
            </a:r>
            <a:r>
              <a:rPr lang="en-GB">
                <a:latin typeface="Muli" panose="02000503000000000000" pitchFamily="2" charset="77"/>
              </a:rPr>
              <a:t>CAD software also cannot tell you which design is more aesthetically pleasing, and in some industries, that overrides function.</a:t>
            </a:r>
          </a:p>
          <a:p>
            <a:pPr marL="158750" indent="0">
              <a:buNone/>
            </a:pPr>
            <a:endParaRPr lang="en-GB"/>
          </a:p>
          <a:p>
            <a:pPr marL="158750" indent="0">
              <a:buNone/>
            </a:pPr>
            <a:r>
              <a:rPr lang="en-GB"/>
              <a:t>Licensing: SolidWorks - £2888 one-time fee or £936 annual </a:t>
            </a:r>
            <a:r>
              <a:rPr lang="en-GB">
                <a:latin typeface="Muli" panose="02000503000000000000" pitchFamily="2" charset="77"/>
              </a:rPr>
              <a:t>subscription-based fee; AutoCAD - </a:t>
            </a:r>
            <a:r>
              <a:rPr lang="en-GB"/>
              <a:t>£3033 one-time fee or £1214 annual </a:t>
            </a:r>
            <a:r>
              <a:rPr lang="en-GB">
                <a:latin typeface="Muli" panose="02000503000000000000" pitchFamily="2" charset="77"/>
              </a:rPr>
              <a:t>subscription-based fee.</a:t>
            </a:r>
          </a:p>
          <a:p>
            <a:pPr marL="158750" indent="0">
              <a:buNone/>
            </a:pPr>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485894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212230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solidFill>
                  <a:srgbClr val="343433"/>
                </a:solidFill>
                <a:latin typeface="Muli" panose="02000503000000000000" pitchFamily="2" charset="77"/>
              </a:rPr>
              <a:t>3D CAD can be subdivided as follows: Solid modelling, wireframe modelling and surface modelling.</a:t>
            </a:r>
          </a:p>
          <a:p>
            <a:pPr marL="0" lvl="0" indent="0" algn="l" rtl="0">
              <a:spcBef>
                <a:spcPts val="0"/>
              </a:spcBef>
              <a:spcAft>
                <a:spcPts val="0"/>
              </a:spcAft>
              <a:buNone/>
            </a:pPr>
            <a:endParaRPr lang="en-GB"/>
          </a:p>
          <a:p>
            <a:pPr marL="0" lvl="0" indent="0" algn="l" rtl="0">
              <a:spcBef>
                <a:spcPts val="0"/>
              </a:spcBef>
              <a:spcAft>
                <a:spcPts val="0"/>
              </a:spcAft>
              <a:buNone/>
            </a:pPr>
            <a:r>
              <a:rPr lang="en-GB"/>
              <a:t>Solid modelling: https://</a:t>
            </a:r>
            <a:r>
              <a:rPr lang="en-GB" err="1"/>
              <a:t>graphlertech.com</a:t>
            </a:r>
            <a:r>
              <a:rPr lang="en-GB"/>
              <a:t>/what-is-3d-cad-and-why-is-it-used/</a:t>
            </a:r>
          </a:p>
          <a:p>
            <a:pPr marL="0" lvl="0" indent="0" algn="l" rtl="0">
              <a:spcBef>
                <a:spcPts val="0"/>
              </a:spcBef>
              <a:spcAft>
                <a:spcPts val="0"/>
              </a:spcAft>
              <a:buNone/>
            </a:pP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GB"/>
              <a:t>Image source:</a:t>
            </a:r>
          </a:p>
          <a:p>
            <a:pPr marL="0" lvl="0" indent="0" algn="l" rtl="0">
              <a:spcBef>
                <a:spcPts val="0"/>
              </a:spcBef>
              <a:spcAft>
                <a:spcPts val="0"/>
              </a:spcAft>
              <a:buNone/>
            </a:pPr>
            <a:r>
              <a:rPr lang="en-GB"/>
              <a:t>Solid modelling: https://</a:t>
            </a:r>
            <a:r>
              <a:rPr lang="en-GB" err="1"/>
              <a:t>learnmech.com</a:t>
            </a:r>
            <a:r>
              <a:rPr lang="en-GB"/>
              <a:t>/what-is-3d-solid-modelling-solid-modeling-methods/</a:t>
            </a:r>
          </a:p>
          <a:p>
            <a:pPr marL="0" lvl="0" indent="0" algn="l" rtl="0">
              <a:spcBef>
                <a:spcPts val="0"/>
              </a:spcBef>
              <a:spcAft>
                <a:spcPts val="0"/>
              </a:spcAft>
              <a:buNone/>
            </a:pPr>
            <a:r>
              <a:rPr lang="en-GB"/>
              <a:t>Wireframe modelling: https://</a:t>
            </a:r>
            <a:r>
              <a:rPr lang="en-GB" err="1"/>
              <a:t>techterms.com</a:t>
            </a:r>
            <a:r>
              <a:rPr lang="en-GB"/>
              <a:t>/definition/wireframe</a:t>
            </a:r>
          </a:p>
          <a:p>
            <a:pPr marL="0" lvl="0" indent="0" algn="l" rtl="0">
              <a:spcBef>
                <a:spcPts val="0"/>
              </a:spcBef>
              <a:spcAft>
                <a:spcPts val="0"/>
              </a:spcAft>
              <a:buNone/>
            </a:pPr>
            <a:r>
              <a:rPr lang="en-GB"/>
              <a:t>Surface modelling: https://all3dp.com/2/surface-</a:t>
            </a:r>
            <a:r>
              <a:rPr lang="en-GB" err="1"/>
              <a:t>modeling</a:t>
            </a:r>
            <a:r>
              <a:rPr lang="en-GB"/>
              <a:t>-cad-simply-explained/</a:t>
            </a:r>
            <a:endParaRPr/>
          </a:p>
        </p:txBody>
      </p:sp>
    </p:spTree>
    <p:extLst>
      <p:ext uri="{BB962C8B-B14F-4D97-AF65-F5344CB8AC3E}">
        <p14:creationId xmlns:p14="http://schemas.microsoft.com/office/powerpoint/2010/main" val="783916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www.reddit.com</a:t>
            </a:r>
            <a:r>
              <a:rPr lang="en-GB">
                <a:effectLst/>
              </a:rPr>
              <a:t>/r/SolidWorks/comments/hs5imb/</a:t>
            </a:r>
            <a:r>
              <a:rPr lang="en-GB" err="1">
                <a:effectLst/>
              </a:rPr>
              <a:t>create_single_solidworks_extrude_from_multiple</a:t>
            </a:r>
            <a:r>
              <a:rPr lang="en-GB">
                <a:effectLst/>
              </a:rPr>
              <a:t>/</a:t>
            </a:r>
          </a:p>
          <a:p>
            <a:pPr marL="0" lvl="0" indent="0" algn="l" rtl="0">
              <a:lnSpc>
                <a:spcPct val="150000"/>
              </a:lnSpc>
              <a:spcBef>
                <a:spcPts val="0"/>
              </a:spcBef>
              <a:spcAft>
                <a:spcPts val="0"/>
              </a:spcAft>
              <a:buNone/>
            </a:pPr>
            <a:r>
              <a:rPr lang="en-GB">
                <a:effectLst/>
              </a:rPr>
              <a:t>https://cuperman007.github.io/</a:t>
            </a:r>
            <a:r>
              <a:rPr lang="en-GB" err="1">
                <a:effectLst/>
              </a:rPr>
              <a:t>codeclub</a:t>
            </a:r>
            <a:r>
              <a:rPr lang="en-GB">
                <a:effectLst/>
              </a:rPr>
              <a:t>/learn/</a:t>
            </a:r>
            <a:r>
              <a:rPr lang="en-GB" err="1">
                <a:effectLst/>
              </a:rPr>
              <a:t>tinkercad</a:t>
            </a:r>
            <a:r>
              <a:rPr lang="en-GB">
                <a:effectLst/>
              </a:rPr>
              <a:t>/tutorials/beginner/create-a-keyring/ </a:t>
            </a:r>
          </a:p>
          <a:p>
            <a:pPr marL="20638" lvl="0" indent="0">
              <a:buSzPts val="1400"/>
            </a:pPr>
            <a:r>
              <a:rPr lang="en-GB"/>
              <a:t>Software Examples:</a:t>
            </a:r>
          </a:p>
          <a:p>
            <a:pPr marL="20638" lvl="0" indent="0">
              <a:buSzPts val="1400"/>
            </a:pPr>
            <a:r>
              <a:rPr lang="en-GB"/>
              <a:t>TinkerCAD, FreeCAD, Sketch Up, SolidWorks, Autodesk Fusion 360.</a:t>
            </a:r>
          </a:p>
          <a:p>
            <a:pPr marL="0" lvl="0" indent="0" algn="l" rtl="0">
              <a:spcBef>
                <a:spcPts val="0"/>
              </a:spcBef>
              <a:spcAft>
                <a:spcPts val="0"/>
              </a:spcAft>
              <a:buNone/>
            </a:pPr>
            <a:endParaRPr/>
          </a:p>
        </p:txBody>
      </p:sp>
    </p:spTree>
    <p:extLst>
      <p:ext uri="{BB962C8B-B14F-4D97-AF65-F5344CB8AC3E}">
        <p14:creationId xmlns:p14="http://schemas.microsoft.com/office/powerpoint/2010/main" val="2987952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This method was the first to be utilized to model 3D figures, at that point having moderately low polygon counts, making figures to some degree blocky.</a:t>
            </a:r>
          </a:p>
          <a:p>
            <a:pPr marL="0" lvl="0" indent="0" algn="l" rtl="0">
              <a:lnSpc>
                <a:spcPct val="150000"/>
              </a:lnSpc>
              <a:spcBef>
                <a:spcPts val="0"/>
              </a:spcBef>
              <a:spcAft>
                <a:spcPts val="0"/>
              </a:spcAft>
              <a:buNone/>
            </a:pPr>
            <a:r>
              <a:rPr lang="en-GB">
                <a:effectLst/>
              </a:rPr>
              <a:t>https://</a:t>
            </a:r>
            <a:r>
              <a:rPr lang="en-GB" err="1">
                <a:effectLst/>
              </a:rPr>
              <a:t>techterms.com</a:t>
            </a:r>
            <a:r>
              <a:rPr lang="en-GB">
                <a:effectLst/>
              </a:rPr>
              <a:t>/definition/wireframe</a:t>
            </a:r>
          </a:p>
          <a:p>
            <a:pPr marL="0" lvl="0" indent="0" algn="l" rtl="0">
              <a:lnSpc>
                <a:spcPct val="150000"/>
              </a:lnSpc>
              <a:spcBef>
                <a:spcPts val="0"/>
              </a:spcBef>
              <a:spcAft>
                <a:spcPts val="0"/>
              </a:spcAft>
              <a:buNone/>
            </a:pPr>
            <a:r>
              <a:rPr lang="en-GB">
                <a:effectLst/>
              </a:rPr>
              <a:t>https://it-</a:t>
            </a:r>
            <a:r>
              <a:rPr lang="en-GB" err="1">
                <a:effectLst/>
              </a:rPr>
              <a:t>s.com</a:t>
            </a:r>
            <a:r>
              <a:rPr lang="en-GB">
                <a:effectLst/>
              </a:rPr>
              <a:t>/what-is-3d-wireframe-modeling/</a:t>
            </a:r>
          </a:p>
          <a:p>
            <a:pPr marL="0" lvl="0" indent="0" algn="l" rtl="0">
              <a:lnSpc>
                <a:spcPct val="150000"/>
              </a:lnSpc>
              <a:spcBef>
                <a:spcPts val="0"/>
              </a:spcBef>
              <a:spcAft>
                <a:spcPts val="0"/>
              </a:spcAft>
              <a:buNone/>
            </a:pPr>
            <a:endParaRPr lang="en-GB">
              <a:effectLst/>
            </a:endParaRPr>
          </a:p>
          <a:p>
            <a:pPr marL="20638" lvl="0" indent="0">
              <a:buSzPts val="1400"/>
            </a:pPr>
            <a:r>
              <a:rPr lang="en-GB"/>
              <a:t>Software Examples:</a:t>
            </a:r>
          </a:p>
          <a:p>
            <a:pPr marL="20638" lvl="0" indent="0">
              <a:buSzPts val="1400"/>
            </a:pPr>
            <a:r>
              <a:rPr lang="en-GB"/>
              <a:t>Blender, Autodesk Maya, 3DS Max and Cinema 4D.</a:t>
            </a:r>
          </a:p>
          <a:p>
            <a:pPr marL="0" lvl="0" indent="0" algn="l" rtl="0">
              <a:lnSpc>
                <a:spcPct val="150000"/>
              </a:lnSpc>
              <a:spcBef>
                <a:spcPts val="0"/>
              </a:spcBef>
              <a:spcAft>
                <a:spcPts val="0"/>
              </a:spcAft>
              <a:buNone/>
            </a:pPr>
            <a:endParaRPr lang="en-GB">
              <a:effectLst/>
            </a:endParaRPr>
          </a:p>
          <a:p>
            <a:pPr marL="0" lvl="0" indent="0" algn="l" rtl="0">
              <a:lnSpc>
                <a:spcPct val="150000"/>
              </a:lnSpc>
              <a:spcBef>
                <a:spcPts val="0"/>
              </a:spcBef>
              <a:spcAft>
                <a:spcPts val="0"/>
              </a:spcAft>
              <a:buNone/>
            </a:pPr>
            <a:r>
              <a:rPr lang="en-GB">
                <a:effectLst/>
              </a:rPr>
              <a:t>Image source: </a:t>
            </a:r>
          </a:p>
          <a:p>
            <a:pPr marL="0" lvl="0" indent="0" algn="l" rtl="0">
              <a:spcBef>
                <a:spcPts val="0"/>
              </a:spcBef>
              <a:spcAft>
                <a:spcPts val="0"/>
              </a:spcAft>
              <a:buNone/>
            </a:pPr>
            <a:r>
              <a:rPr lang="en-GB"/>
              <a:t>https://</a:t>
            </a:r>
            <a:r>
              <a:rPr lang="en-GB" err="1"/>
              <a:t>blender.community</a:t>
            </a:r>
            <a:r>
              <a:rPr lang="en-GB"/>
              <a:t>/c/</a:t>
            </a:r>
            <a:r>
              <a:rPr lang="en-GB" err="1"/>
              <a:t>rightclickselect</a:t>
            </a:r>
            <a:r>
              <a:rPr lang="en-GB"/>
              <a:t>/N6gbbc/?sorting=hot</a:t>
            </a:r>
            <a:endParaRPr/>
          </a:p>
        </p:txBody>
      </p:sp>
    </p:spTree>
    <p:extLst>
      <p:ext uri="{BB962C8B-B14F-4D97-AF65-F5344CB8AC3E}">
        <p14:creationId xmlns:p14="http://schemas.microsoft.com/office/powerpoint/2010/main" val="2986384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Surface modelling tools build one face at a time. This enable user to control the exact contour and direction of that face.</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flippednormals.com</a:t>
            </a:r>
            <a:r>
              <a:rPr lang="en-GB"/>
              <a:t>/downloads/hard-surface-</a:t>
            </a:r>
            <a:r>
              <a:rPr lang="en-GB" err="1"/>
              <a:t>modeling</a:t>
            </a:r>
            <a:r>
              <a:rPr lang="en-GB"/>
              <a:t>-tutorial/</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graphlertech.com</a:t>
            </a:r>
            <a:r>
              <a:rPr lang="en-GB"/>
              <a:t>/surface-modelling-3d-cad/</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20638" lvl="0" indent="0">
              <a:buSzPts val="1400"/>
            </a:pPr>
            <a:r>
              <a:rPr lang="en-GB"/>
              <a:t>Software Examples:</a:t>
            </a:r>
          </a:p>
          <a:p>
            <a:pPr marL="20638" lvl="0" indent="0">
              <a:buSzPts val="1400"/>
            </a:pPr>
            <a:r>
              <a:rPr lang="en-GB"/>
              <a:t>CATIA, Alias, Rhino</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effectLst/>
            </a:endParaRPr>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forums.autodesk.com</a:t>
            </a:r>
            <a:r>
              <a:rPr lang="en-GB">
                <a:effectLst/>
              </a:rPr>
              <a:t>/t5/alias-forum/developing-</a:t>
            </a:r>
            <a:r>
              <a:rPr lang="en-GB" err="1">
                <a:effectLst/>
              </a:rPr>
              <a:t>xnurbs</a:t>
            </a:r>
            <a:r>
              <a:rPr lang="en-GB">
                <a:effectLst/>
              </a:rPr>
              <a:t>-module-for-alias/td-p/9528435 </a:t>
            </a:r>
          </a:p>
        </p:txBody>
      </p:sp>
    </p:spTree>
    <p:extLst>
      <p:ext uri="{BB962C8B-B14F-4D97-AF65-F5344CB8AC3E}">
        <p14:creationId xmlns:p14="http://schemas.microsoft.com/office/powerpoint/2010/main" val="2670092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Within CAD, there are three main types of 3D modelling </a:t>
            </a:r>
          </a:p>
          <a:p>
            <a:pPr marL="171450" lvl="0" indent="-171450" algn="l" rtl="0">
              <a:spcBef>
                <a:spcPts val="0"/>
              </a:spcBef>
              <a:spcAft>
                <a:spcPts val="0"/>
              </a:spcAft>
            </a:pPr>
            <a:r>
              <a:rPr lang="en-GB"/>
              <a:t>Solid modelling</a:t>
            </a:r>
          </a:p>
          <a:p>
            <a:pPr marL="171450" lvl="0" indent="-171450" algn="l" rtl="0">
              <a:spcBef>
                <a:spcPts val="0"/>
              </a:spcBef>
              <a:spcAft>
                <a:spcPts val="0"/>
              </a:spcAft>
            </a:pPr>
            <a:r>
              <a:rPr lang="en-GB"/>
              <a:t>Surface modelling</a:t>
            </a:r>
          </a:p>
          <a:p>
            <a:pPr marL="171450" lvl="0" indent="-171450" algn="l" rtl="0">
              <a:spcBef>
                <a:spcPts val="0"/>
              </a:spcBef>
              <a:spcAft>
                <a:spcPts val="0"/>
              </a:spcAft>
            </a:pPr>
            <a:r>
              <a:rPr lang="en-GB"/>
              <a:t>Wireframe modelling- Polygon-based modelling (Meshing)</a:t>
            </a:r>
          </a:p>
          <a:p>
            <a:pPr marL="171450" lvl="0" indent="-171450" algn="l" rtl="0">
              <a:spcBef>
                <a:spcPts val="0"/>
              </a:spcBef>
              <a:spcAft>
                <a:spcPts val="0"/>
              </a:spcAft>
            </a:pPr>
            <a:endParaRPr lang="en-GB"/>
          </a:p>
          <a:p>
            <a:pPr marL="171450" lvl="0" indent="-171450" algn="l" rtl="0">
              <a:spcBef>
                <a:spcPts val="0"/>
              </a:spcBef>
              <a:spcAft>
                <a:spcPts val="0"/>
              </a:spcAft>
            </a:pPr>
            <a:r>
              <a:rPr lang="en-GB"/>
              <a:t>Disadvantages: Solid modelling: </a:t>
            </a:r>
            <a:r>
              <a:rPr lang="en-GB" sz="1100" b="0" i="0" u="none" strike="noStrike" cap="none">
                <a:solidFill>
                  <a:srgbClr val="000000"/>
                </a:solidFill>
                <a:effectLst/>
                <a:latin typeface="Arial"/>
                <a:cs typeface="Arial"/>
                <a:sym typeface="Arial"/>
              </a:rPr>
              <a:t>T</a:t>
            </a:r>
            <a:r>
              <a:rPr lang="en-GB" sz="1100" b="0" i="0" u="none" strike="noStrike" cap="none">
                <a:solidFill>
                  <a:srgbClr val="000000"/>
                </a:solidFill>
                <a:effectLst/>
                <a:latin typeface="Arial"/>
                <a:ea typeface="Arial"/>
                <a:cs typeface="Arial"/>
                <a:sym typeface="Arial"/>
              </a:rPr>
              <a:t>he basic building blocks of solid modelling are too obtuse for some applications.</a:t>
            </a:r>
            <a:endParaRPr lang="en-GB"/>
          </a:p>
          <a:p>
            <a:pPr marL="171450" lvl="0" indent="-171450" algn="l" rtl="0">
              <a:spcBef>
                <a:spcPts val="0"/>
              </a:spcBef>
              <a:spcAft>
                <a:spcPts val="0"/>
              </a:spcAft>
            </a:pPr>
            <a:endParaRPr lang="en-GB"/>
          </a:p>
          <a:p>
            <a:pPr marL="0" lvl="0" indent="0" algn="l" rtl="0">
              <a:spcBef>
                <a:spcPts val="0"/>
              </a:spcBef>
              <a:spcAft>
                <a:spcPts val="0"/>
              </a:spcAft>
              <a:buNone/>
            </a:pPr>
            <a:endParaRPr/>
          </a:p>
        </p:txBody>
      </p:sp>
    </p:spTree>
    <p:extLst>
      <p:ext uri="{BB962C8B-B14F-4D97-AF65-F5344CB8AC3E}">
        <p14:creationId xmlns:p14="http://schemas.microsoft.com/office/powerpoint/2010/main" val="2572876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GB"/>
          </a:p>
          <a:p>
            <a:pPr marL="171450" lvl="0" indent="-171450" algn="l" rtl="0">
              <a:spcBef>
                <a:spcPts val="0"/>
              </a:spcBef>
              <a:spcAft>
                <a:spcPts val="0"/>
              </a:spcAft>
            </a:pPr>
            <a:r>
              <a:rPr lang="en-GB"/>
              <a:t>Disadvantages: Solid modelling: </a:t>
            </a:r>
            <a:r>
              <a:rPr lang="en-GB" sz="1100" b="0" i="0" u="none" strike="noStrike" cap="none">
                <a:solidFill>
                  <a:srgbClr val="000000"/>
                </a:solidFill>
                <a:effectLst/>
                <a:latin typeface="Arial"/>
                <a:cs typeface="Arial"/>
                <a:sym typeface="Arial"/>
              </a:rPr>
              <a:t>T</a:t>
            </a:r>
            <a:r>
              <a:rPr lang="en-GB" sz="1100" b="0" i="0" u="none" strike="noStrike" cap="none">
                <a:solidFill>
                  <a:srgbClr val="000000"/>
                </a:solidFill>
                <a:effectLst/>
                <a:latin typeface="Arial"/>
                <a:ea typeface="Arial"/>
                <a:cs typeface="Arial"/>
                <a:sym typeface="Arial"/>
              </a:rPr>
              <a:t>he basic building blocks of solid modelling are too obtuse for some applications.</a:t>
            </a:r>
            <a:endParaRPr lang="en-GB"/>
          </a:p>
          <a:p>
            <a:pPr marL="171450" lvl="0" indent="-171450" algn="l" rtl="0">
              <a:spcBef>
                <a:spcPts val="0"/>
              </a:spcBef>
              <a:spcAft>
                <a:spcPts val="0"/>
              </a:spcAft>
            </a:pPr>
            <a:endParaRPr lang="en-GB"/>
          </a:p>
          <a:p>
            <a:pPr marL="171450" lvl="0" indent="-171450" algn="l" rtl="0">
              <a:spcBef>
                <a:spcPts val="0"/>
              </a:spcBef>
              <a:spcAft>
                <a:spcPts val="0"/>
              </a:spcAft>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Surface modelling: It is a complex form of 3D modelling which requires a higher level of training and expertise on the part of the designer. It is rather difficult to construct.</a:t>
            </a:r>
          </a:p>
          <a:p>
            <a:pPr marL="0" lvl="0" indent="0" algn="l" rtl="0">
              <a:spcBef>
                <a:spcPts val="0"/>
              </a:spcBef>
              <a:spcAft>
                <a:spcPts val="0"/>
              </a:spcAft>
              <a:buNone/>
            </a:pPr>
            <a:r>
              <a:rPr lang="en-GB"/>
              <a:t>It is more time consuming in comparison to the other two methods.</a:t>
            </a:r>
            <a:endParaRPr/>
          </a:p>
        </p:txBody>
      </p:sp>
    </p:spTree>
    <p:extLst>
      <p:ext uri="{BB962C8B-B14F-4D97-AF65-F5344CB8AC3E}">
        <p14:creationId xmlns:p14="http://schemas.microsoft.com/office/powerpoint/2010/main" val="69723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Fill in the Blank</a:t>
            </a:r>
            <a:endParaRPr/>
          </a:p>
        </p:txBody>
      </p:sp>
    </p:spTree>
    <p:extLst>
      <p:ext uri="{BB962C8B-B14F-4D97-AF65-F5344CB8AC3E}">
        <p14:creationId xmlns:p14="http://schemas.microsoft.com/office/powerpoint/2010/main" val="1619511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Have you ever used a computer to design 2D or 3D shapes? That’s CAD!</a:t>
            </a:r>
          </a:p>
          <a:p>
            <a:pPr marL="0" lvl="0" indent="0" algn="l" rtl="0">
              <a:lnSpc>
                <a:spcPct val="150000"/>
              </a:lnSpc>
              <a:spcBef>
                <a:spcPts val="0"/>
              </a:spcBef>
              <a:spcAft>
                <a:spcPts val="0"/>
              </a:spcAft>
              <a:buNone/>
            </a:pPr>
            <a:r>
              <a:rPr lang="en-GB"/>
              <a:t>CAD stands for Computer-aided design.</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It is defined as the use of specialised computer software to digitally create two-dimensional (2D) drawings and (3D) three-dimensional models of real-world products.</a:t>
            </a:r>
          </a:p>
          <a:p>
            <a:pPr marL="0" lvl="0" indent="0" algn="l" rtl="0">
              <a:lnSpc>
                <a:spcPct val="150000"/>
              </a:lnSpc>
              <a:spcBef>
                <a:spcPts val="0"/>
              </a:spcBef>
              <a:spcAft>
                <a:spcPts val="0"/>
              </a:spcAft>
              <a:buNone/>
            </a:pPr>
            <a:endParaRPr lang="en-GB"/>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www.indiaeducation.net</a:t>
            </a:r>
            <a:r>
              <a:rPr lang="en-GB">
                <a:effectLst/>
              </a:rPr>
              <a:t>/</a:t>
            </a:r>
            <a:r>
              <a:rPr lang="en-GB" err="1">
                <a:effectLst/>
              </a:rPr>
              <a:t>careercenter</a:t>
            </a:r>
            <a:r>
              <a:rPr lang="en-GB">
                <a:effectLst/>
              </a:rPr>
              <a:t>/computers-it/</a:t>
            </a:r>
            <a:r>
              <a:rPr lang="en-GB" err="1">
                <a:effectLst/>
              </a:rPr>
              <a:t>computeraideddesign</a:t>
            </a:r>
            <a:r>
              <a:rPr lang="en-GB">
                <a:effectLst/>
              </a:rPr>
              <a:t>/</a:t>
            </a:r>
            <a:endParaRPr/>
          </a:p>
        </p:txBody>
      </p:sp>
    </p:spTree>
    <p:extLst>
      <p:ext uri="{BB962C8B-B14F-4D97-AF65-F5344CB8AC3E}">
        <p14:creationId xmlns:p14="http://schemas.microsoft.com/office/powerpoint/2010/main" val="380899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2D CAD is the pioneer of CAD software, and was developed in the early 70s. </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err="1">
                <a:effectLst/>
              </a:rPr>
              <a:t>Unsplash</a:t>
            </a:r>
            <a:r>
              <a:rPr lang="en-GB">
                <a:effectLst/>
              </a:rPr>
              <a:t> (Free) - https://</a:t>
            </a:r>
            <a:r>
              <a:rPr lang="en-GB" err="1">
                <a:effectLst/>
              </a:rPr>
              <a:t>unsplash.com</a:t>
            </a:r>
            <a:r>
              <a:rPr lang="en-GB">
                <a:effectLst/>
              </a:rPr>
              <a:t>/photos/hoivM01c-vg</a:t>
            </a:r>
            <a:endParaRPr/>
          </a:p>
        </p:txBody>
      </p:sp>
    </p:spTree>
    <p:extLst>
      <p:ext uri="{BB962C8B-B14F-4D97-AF65-F5344CB8AC3E}">
        <p14:creationId xmlns:p14="http://schemas.microsoft.com/office/powerpoint/2010/main" val="315903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3D CAD is used to digitally represent an object in three dimensions, allowing more accurate scaling and visualization. </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These programs allow designers to create coherent dimensions and designs by means of a visual interface.</a:t>
            </a: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The program takes care of all the calculations and creates the file with all coordinates, so the designer only has to worry about shapes and sizes.</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a:t>It can simulate any fictional object or real-life object to understand how a design will perform before they are made.</a:t>
            </a: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We will go into the different types of 3D modelling later in this session.</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lnSpc>
                <a:spcPct val="150000"/>
              </a:lnSpc>
              <a:spcBef>
                <a:spcPts val="0"/>
              </a:spcBef>
              <a:spcAft>
                <a:spcPts val="0"/>
              </a:spcAft>
              <a:buNone/>
            </a:pPr>
            <a:r>
              <a:rPr lang="en-GB">
                <a:effectLst/>
              </a:rPr>
              <a:t>Image source: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effectLst/>
              </a:rPr>
              <a:t>https://www.xo3d.co.uk/product-rendering/</a:t>
            </a:r>
            <a:endParaRPr lang="en-GB"/>
          </a:p>
        </p:txBody>
      </p:sp>
    </p:spTree>
    <p:extLst>
      <p:ext uri="{BB962C8B-B14F-4D97-AF65-F5344CB8AC3E}">
        <p14:creationId xmlns:p14="http://schemas.microsoft.com/office/powerpoint/2010/main" val="2359856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p:cSld name="CUSTOM_1">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02029"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preserve="1">
  <p:cSld name="1_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77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1984951"/>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314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2">
  <p:cSld name="CUSTOM_3">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spTree>
    <p:extLst>
      <p:ext uri="{BB962C8B-B14F-4D97-AF65-F5344CB8AC3E}">
        <p14:creationId xmlns:p14="http://schemas.microsoft.com/office/powerpoint/2010/main" val="332869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9" name="Google Shape;523;p24">
            <a:extLst>
              <a:ext uri="{FF2B5EF4-FFF2-40B4-BE49-F238E27FC236}">
                <a16:creationId xmlns:a16="http://schemas.microsoft.com/office/drawing/2014/main" id="{9B680B5F-2CF2-AD4B-BF52-CAB55F70A95E}"/>
              </a:ext>
            </a:extLst>
          </p:cNvPr>
          <p:cNvSpPr/>
          <p:nvPr userDrawn="1"/>
        </p:nvSpPr>
        <p:spPr>
          <a:xfrm>
            <a:off x="221800" y="4722600"/>
            <a:ext cx="258300" cy="2583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4;p24">
            <a:extLst>
              <a:ext uri="{FF2B5EF4-FFF2-40B4-BE49-F238E27FC236}">
                <a16:creationId xmlns:a16="http://schemas.microsoft.com/office/drawing/2014/main" id="{FEA495A4-D55F-F54D-B83F-410CE3D0861F}"/>
              </a:ext>
            </a:extLst>
          </p:cNvPr>
          <p:cNvSpPr/>
          <p:nvPr userDrawn="1"/>
        </p:nvSpPr>
        <p:spPr>
          <a:xfrm>
            <a:off x="338550" y="4642350"/>
            <a:ext cx="141600" cy="141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Imagem 8">
            <a:extLst>
              <a:ext uri="{FF2B5EF4-FFF2-40B4-BE49-F238E27FC236}">
                <a16:creationId xmlns:a16="http://schemas.microsoft.com/office/drawing/2014/main" id="{548FAED5-D683-4A42-9326-B31F6E4CAA5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2" name="Imagem 7">
            <a:extLst>
              <a:ext uri="{FF2B5EF4-FFF2-40B4-BE49-F238E27FC236}">
                <a16:creationId xmlns:a16="http://schemas.microsoft.com/office/drawing/2014/main" id="{C0BBDD64-D8A5-974D-9FEF-4EF6C367501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22542" y="-83845"/>
            <a:ext cx="1702325" cy="1279919"/>
          </a:xfrm>
          <a:prstGeom prst="rect">
            <a:avLst/>
          </a:prstGeom>
        </p:spPr>
      </p:pic>
    </p:spTree>
    <p:extLst>
      <p:ext uri="{BB962C8B-B14F-4D97-AF65-F5344CB8AC3E}">
        <p14:creationId xmlns:p14="http://schemas.microsoft.com/office/powerpoint/2010/main" val="7678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3">
  <p:cSld name="CUSTOM_4">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six columns">
  <p:cSld name="CUSTOM_6">
    <p:spTree>
      <p:nvGrpSpPr>
        <p:cNvPr id="1" name="Shape 419"/>
        <p:cNvGrpSpPr/>
        <p:nvPr/>
      </p:nvGrpSpPr>
      <p:grpSpPr>
        <a:xfrm>
          <a:off x="0" y="0"/>
          <a:ext cx="0" cy="0"/>
          <a:chOff x="0" y="0"/>
          <a:chExt cx="0" cy="0"/>
        </a:xfrm>
      </p:grpSpPr>
      <p:sp>
        <p:nvSpPr>
          <p:cNvPr id="420" name="Google Shape;420;p22"/>
          <p:cNvSpPr txBox="1">
            <a:spLocks noGrp="1"/>
          </p:cNvSpPr>
          <p:nvPr>
            <p:ph type="title"/>
          </p:nvPr>
        </p:nvSpPr>
        <p:spPr>
          <a:xfrm>
            <a:off x="1074150" y="384048"/>
            <a:ext cx="6995700" cy="85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22"/>
          <p:cNvSpPr txBox="1">
            <a:spLocks noGrp="1"/>
          </p:cNvSpPr>
          <p:nvPr>
            <p:ph type="subTitle" idx="1"/>
          </p:nvPr>
        </p:nvSpPr>
        <p:spPr>
          <a:xfrm>
            <a:off x="725500"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2" name="Google Shape;422;p22"/>
          <p:cNvSpPr txBox="1">
            <a:spLocks noGrp="1"/>
          </p:cNvSpPr>
          <p:nvPr>
            <p:ph type="subTitle" idx="2"/>
          </p:nvPr>
        </p:nvSpPr>
        <p:spPr>
          <a:xfrm>
            <a:off x="3342344"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3" name="Google Shape;423;p22"/>
          <p:cNvSpPr txBox="1">
            <a:spLocks noGrp="1"/>
          </p:cNvSpPr>
          <p:nvPr>
            <p:ph type="subTitle" idx="3"/>
          </p:nvPr>
        </p:nvSpPr>
        <p:spPr>
          <a:xfrm>
            <a:off x="5950075"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4" name="Google Shape;424;p22"/>
          <p:cNvSpPr txBox="1">
            <a:spLocks noGrp="1"/>
          </p:cNvSpPr>
          <p:nvPr>
            <p:ph type="subTitle" idx="4"/>
          </p:nvPr>
        </p:nvSpPr>
        <p:spPr>
          <a:xfrm>
            <a:off x="725488"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5" name="Google Shape;425;p22"/>
          <p:cNvSpPr txBox="1">
            <a:spLocks noGrp="1"/>
          </p:cNvSpPr>
          <p:nvPr>
            <p:ph type="subTitle" idx="5"/>
          </p:nvPr>
        </p:nvSpPr>
        <p:spPr>
          <a:xfrm>
            <a:off x="3342381"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6" name="Google Shape;426;p22"/>
          <p:cNvSpPr txBox="1">
            <a:spLocks noGrp="1"/>
          </p:cNvSpPr>
          <p:nvPr>
            <p:ph type="subTitle" idx="6"/>
          </p:nvPr>
        </p:nvSpPr>
        <p:spPr>
          <a:xfrm>
            <a:off x="5950113"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7" name="Google Shape;427;p22"/>
          <p:cNvSpPr/>
          <p:nvPr/>
        </p:nvSpPr>
        <p:spPr>
          <a:xfrm>
            <a:off x="-2199500" y="-35539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09725" y="282900"/>
            <a:ext cx="162900" cy="162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8556917" y="633909"/>
            <a:ext cx="1717686" cy="1718100"/>
            <a:chOff x="1347125" y="349025"/>
            <a:chExt cx="4978800" cy="4980000"/>
          </a:xfrm>
        </p:grpSpPr>
        <p:sp>
          <p:nvSpPr>
            <p:cNvPr id="430" name="Google Shape;430;p2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2"/>
          <p:cNvSpPr/>
          <p:nvPr/>
        </p:nvSpPr>
        <p:spPr>
          <a:xfrm>
            <a:off x="8845750" y="2085125"/>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txBox="1">
            <a:spLocks noGrp="1"/>
          </p:cNvSpPr>
          <p:nvPr>
            <p:ph type="subTitle" idx="7"/>
          </p:nvPr>
        </p:nvSpPr>
        <p:spPr>
          <a:xfrm>
            <a:off x="736425"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4" name="Google Shape;454;p22"/>
          <p:cNvSpPr txBox="1">
            <a:spLocks noGrp="1"/>
          </p:cNvSpPr>
          <p:nvPr>
            <p:ph type="subTitle" idx="8"/>
          </p:nvPr>
        </p:nvSpPr>
        <p:spPr>
          <a:xfrm>
            <a:off x="3342381"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5" name="Google Shape;455;p22"/>
          <p:cNvSpPr txBox="1">
            <a:spLocks noGrp="1"/>
          </p:cNvSpPr>
          <p:nvPr>
            <p:ph type="subTitle" idx="9"/>
          </p:nvPr>
        </p:nvSpPr>
        <p:spPr>
          <a:xfrm>
            <a:off x="5950100"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6" name="Google Shape;456;p22"/>
          <p:cNvSpPr txBox="1">
            <a:spLocks noGrp="1"/>
          </p:cNvSpPr>
          <p:nvPr>
            <p:ph type="subTitle" idx="13"/>
          </p:nvPr>
        </p:nvSpPr>
        <p:spPr>
          <a:xfrm>
            <a:off x="59501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7" name="Google Shape;457;p22"/>
          <p:cNvSpPr txBox="1">
            <a:spLocks noGrp="1"/>
          </p:cNvSpPr>
          <p:nvPr>
            <p:ph type="subTitle" idx="14"/>
          </p:nvPr>
        </p:nvSpPr>
        <p:spPr>
          <a:xfrm>
            <a:off x="3342381"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8" name="Google Shape;458;p22"/>
          <p:cNvSpPr txBox="1">
            <a:spLocks noGrp="1"/>
          </p:cNvSpPr>
          <p:nvPr>
            <p:ph type="subTitle" idx="15"/>
          </p:nvPr>
        </p:nvSpPr>
        <p:spPr>
          <a:xfrm>
            <a:off x="7255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76987" y="4650463"/>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13271" y="4013354"/>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hree columns 2">
  <p:cSld name="CUSTOM_7">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659637" y="3992911"/>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two columns 2">
  <p:cSld name="CUSTOM_20">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49654" y="-98751"/>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p:cSld name="BLANK_1_1">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6400" y="4064230"/>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hree columns ">
  <p:cSld name="CUSTOM">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3875" y="407929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0" r:id="rId7"/>
    <p:sldLayoutId id="2147483661" r:id="rId8"/>
    <p:sldLayoutId id="2147483662" r:id="rId9"/>
    <p:sldLayoutId id="2147483663" r:id="rId10"/>
    <p:sldLayoutId id="2147483691" r:id="rId11"/>
    <p:sldLayoutId id="2147483665" r:id="rId12"/>
    <p:sldLayoutId id="2147483689" r:id="rId13"/>
    <p:sldLayoutId id="2147483690" r:id="rId14"/>
    <p:sldLayoutId id="2147483688" r:id="rId15"/>
    <p:sldLayoutId id="2147483666" r:id="rId16"/>
    <p:sldLayoutId id="2147483668" r:id="rId17"/>
    <p:sldLayoutId id="2147483669" r:id="rId18"/>
    <p:sldLayoutId id="2147483687" r:id="rId19"/>
    <p:sldLayoutId id="2147483679" r:id="rId20"/>
    <p:sldLayoutId id="2147483682"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2.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image" Target="../media/image26.tif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comments" Target="../comments/commen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31.tiff"/><Relationship Id="rId4" Type="http://schemas.openxmlformats.org/officeDocument/2006/relationships/image" Target="../media/image30.tiff"/></Relationships>
</file>

<file path=ppt/slides/_rels/slide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3.gif"/></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782929" y="2191025"/>
            <a:ext cx="5395902" cy="7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Material Extrusion</a:t>
            </a:r>
            <a:endParaRPr/>
          </a:p>
        </p:txBody>
      </p:sp>
      <p:sp>
        <p:nvSpPr>
          <p:cNvPr id="861" name="Google Shape;861;p41"/>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buClr>
                <a:schemeClr val="dk1"/>
              </a:buClr>
              <a:buSzPts val="1100"/>
            </a:pPr>
            <a:r>
              <a:rPr lang="en" dirty="0"/>
              <a:t>CUB: </a:t>
            </a:r>
            <a:r>
              <a:rPr lang="en-US" b="1" dirty="0" err="1"/>
              <a:t>Introducción</a:t>
            </a:r>
            <a:r>
              <a:rPr lang="en-US" b="1" dirty="0"/>
              <a:t> a CAD</a:t>
            </a:r>
            <a:endParaRPr dirty="0"/>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882" y="1622705"/>
            <a:ext cx="3684673" cy="22921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5075700" y="879904"/>
            <a:ext cx="3040800" cy="3690750"/>
          </a:xfrm>
          <a:prstGeom prst="rect">
            <a:avLst/>
          </a:prstGeom>
        </p:spPr>
        <p:txBody>
          <a:bodyPr spcFirstLastPara="1" wrap="square" lIns="91425" tIns="91425" rIns="91425" bIns="91425" anchor="t" anchorCtr="0">
            <a:noAutofit/>
          </a:bodyPr>
          <a:lstStyle/>
          <a:p>
            <a:pPr lvl="0" indent="-317500">
              <a:buSzPts val="1400"/>
              <a:buFont typeface="Muli"/>
              <a:buChar char="●"/>
            </a:pPr>
            <a:r>
              <a:rPr lang="es-ES" dirty="0"/>
              <a:t>El modelado CAD es una parte importante de un proceso de diseño.</a:t>
            </a:r>
          </a:p>
          <a:p>
            <a:pPr lvl="0" indent="-317500">
              <a:buSzPts val="1400"/>
              <a:buFont typeface="Muli"/>
              <a:buChar char="●"/>
            </a:pPr>
            <a:r>
              <a:rPr lang="es-ES" dirty="0"/>
              <a:t>Permite el desarrollo, la modificación y la optimización del proceso de diseño, todo dentro del espacio virtual de un ordenador antes de expandirse a cualquier recurso físico.</a:t>
            </a:r>
          </a:p>
          <a:p>
            <a:pPr lvl="0" indent="-317500">
              <a:buSzPts val="1400"/>
              <a:buFont typeface="Muli"/>
              <a:buChar char="●"/>
            </a:pPr>
            <a:r>
              <a:rPr lang="es-ES" dirty="0"/>
              <a:t>La salida de CAD suele ser en forma de archivos electrónicos para impresión, mecanizado u otras operaciones de fabricación.</a:t>
            </a:r>
            <a:endParaRPr lang="en-GB"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71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66968"/>
            <a:ext cx="3348300" cy="95803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a:t>Un paseo por la historia del CAD</a:t>
            </a:r>
            <a:endParaRPr dirty="0"/>
          </a:p>
        </p:txBody>
      </p:sp>
      <p:sp>
        <p:nvSpPr>
          <p:cNvPr id="3667" name="Google Shape;3667;p62"/>
          <p:cNvSpPr txBox="1">
            <a:spLocks noGrp="1"/>
          </p:cNvSpPr>
          <p:nvPr>
            <p:ph type="subTitle" idx="1"/>
          </p:nvPr>
        </p:nvSpPr>
        <p:spPr>
          <a:xfrm>
            <a:off x="5075700" y="2225004"/>
            <a:ext cx="3040800" cy="1457356"/>
          </a:xfrm>
          <a:prstGeom prst="rect">
            <a:avLst/>
          </a:prstGeom>
        </p:spPr>
        <p:txBody>
          <a:bodyPr spcFirstLastPara="1" wrap="square" lIns="91425" tIns="91425" rIns="91425" bIns="91425" anchor="t" anchorCtr="0">
            <a:noAutofit/>
          </a:bodyPr>
          <a:lstStyle/>
          <a:p>
            <a:pPr marL="0" lvl="0" indent="0"/>
            <a:r>
              <a:rPr lang="es-ES" dirty="0"/>
              <a:t>Este breve video animado te lleva a través de una breve historia de CAD desde los planos hasta el horizonte del diseño, y la evolución de los sistemas CAD desde costosas estaciones de trabajo hasta un PC estándar.</a:t>
            </a:r>
            <a:endParaRPr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 Walk Through the History of CAD.mp4" descr="A Walk Through the History of CAD.mp4">
            <a:hlinkClick r:id="" action="ppaction://media"/>
            <a:extLst>
              <a:ext uri="{FF2B5EF4-FFF2-40B4-BE49-F238E27FC236}">
                <a16:creationId xmlns:a16="http://schemas.microsoft.com/office/drawing/2014/main" id="{0CEEE3B5-D73F-DF41-ACF1-D9CA09A39D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365" y="1187914"/>
            <a:ext cx="4577325" cy="2574746"/>
          </a:xfrm>
          <a:prstGeom prst="rect">
            <a:avLst/>
          </a:prstGeom>
        </p:spPr>
      </p:pic>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30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pic>
        <p:nvPicPr>
          <p:cNvPr id="18" name="Picture 17" descr="Timeline&#10;&#10;Description automatically generated">
            <a:extLst>
              <a:ext uri="{FF2B5EF4-FFF2-40B4-BE49-F238E27FC236}">
                <a16:creationId xmlns:a16="http://schemas.microsoft.com/office/drawing/2014/main" id="{F0F38898-1677-494C-83C8-1A12BA3C336E}"/>
              </a:ext>
            </a:extLst>
          </p:cNvPr>
          <p:cNvPicPr>
            <a:picLocks noChangeAspect="1"/>
          </p:cNvPicPr>
          <p:nvPr/>
        </p:nvPicPr>
        <p:blipFill>
          <a:blip r:embed="rId3"/>
          <a:stretch>
            <a:fillRect/>
          </a:stretch>
        </p:blipFill>
        <p:spPr>
          <a:xfrm>
            <a:off x="0" y="605535"/>
            <a:ext cx="9144000" cy="4537965"/>
          </a:xfrm>
          <a:prstGeom prst="rect">
            <a:avLst/>
          </a:prstGeom>
          <a:ln w="19050">
            <a:solidFill>
              <a:schemeClr val="accent1"/>
            </a:solidFill>
          </a:ln>
        </p:spPr>
      </p:pic>
    </p:spTree>
    <p:extLst>
      <p:ext uri="{BB962C8B-B14F-4D97-AF65-F5344CB8AC3E}">
        <p14:creationId xmlns:p14="http://schemas.microsoft.com/office/powerpoint/2010/main" val="27928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32" name="Google Shape;1167;p50"/>
          <p:cNvSpPr txBox="1">
            <a:spLocks/>
          </p:cNvSpPr>
          <p:nvPr/>
        </p:nvSpPr>
        <p:spPr>
          <a:xfrm>
            <a:off x="5075700" y="1984951"/>
            <a:ext cx="3040800" cy="19935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139700" lvl="0" indent="0">
              <a:buSzPts val="1400"/>
            </a:pPr>
            <a:r>
              <a:rPr lang="es-ES" dirty="0"/>
              <a:t>El software CAD es utilizado por ingenieros, arquitectos, diseñadores y artistas para:</a:t>
            </a:r>
          </a:p>
          <a:p>
            <a:pPr marL="139700" lvl="0" indent="0">
              <a:buSzPts val="1400"/>
            </a:pPr>
            <a:endParaRPr lang="es-ES" dirty="0"/>
          </a:p>
          <a:p>
            <a:pPr marL="425450" lvl="0" indent="-285750">
              <a:buSzPts val="1400"/>
              <a:buFont typeface="Arial" panose="020B0604020202020204" pitchFamily="34" charset="0"/>
              <a:buChar char="•"/>
            </a:pPr>
            <a:r>
              <a:rPr lang="es-ES" dirty="0"/>
              <a:t>Producir diseños detallados y dibujos técnicos de productos del mundo real.</a:t>
            </a:r>
          </a:p>
          <a:p>
            <a:pPr marL="425450" lvl="0" indent="-285750">
              <a:buSzPts val="1400"/>
              <a:buFont typeface="Arial" panose="020B0604020202020204" pitchFamily="34" charset="0"/>
              <a:buChar char="•"/>
            </a:pPr>
            <a:r>
              <a:rPr lang="es-ES" dirty="0"/>
              <a:t>Crear diseños con libertad artística que no necesitan funcionar mecánicamente, ser funcionales o adaptarse a un dispositivo del mundo real.</a:t>
            </a:r>
            <a:endParaRPr lang="en-US" dirty="0"/>
          </a:p>
        </p:txBody>
      </p:sp>
      <p:sp>
        <p:nvSpPr>
          <p:cNvPr id="1166" name="Google Shape;1166;p50"/>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¿Quién usa CAD?</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21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564;p58">
            <a:extLst>
              <a:ext uri="{FF2B5EF4-FFF2-40B4-BE49-F238E27FC236}">
                <a16:creationId xmlns:a16="http://schemas.microsoft.com/office/drawing/2014/main" id="{02756722-E26D-D643-988E-4BCD702D54A1}"/>
              </a:ext>
            </a:extLst>
          </p:cNvPr>
          <p:cNvSpPr txBox="1">
            <a:spLocks/>
          </p:cNvSpPr>
          <p:nvPr/>
        </p:nvSpPr>
        <p:spPr>
          <a:xfrm>
            <a:off x="1074150" y="384048"/>
            <a:ext cx="6995700" cy="85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GB" dirty="0" err="1"/>
              <a:t>Aplicaciones</a:t>
            </a:r>
            <a:r>
              <a:rPr lang="en-GB" dirty="0"/>
              <a:t> CAD</a:t>
            </a:r>
          </a:p>
        </p:txBody>
      </p:sp>
      <p:sp>
        <p:nvSpPr>
          <p:cNvPr id="17" name="TextBox 16">
            <a:extLst>
              <a:ext uri="{FF2B5EF4-FFF2-40B4-BE49-F238E27FC236}">
                <a16:creationId xmlns:a16="http://schemas.microsoft.com/office/drawing/2014/main" id="{831B6BA1-CD4C-4644-B40C-296EEABC664A}"/>
              </a:ext>
            </a:extLst>
          </p:cNvPr>
          <p:cNvSpPr txBox="1"/>
          <p:nvPr/>
        </p:nvSpPr>
        <p:spPr>
          <a:xfrm>
            <a:off x="953274" y="883836"/>
            <a:ext cx="7116575" cy="1107996"/>
          </a:xfrm>
          <a:prstGeom prst="rect">
            <a:avLst/>
          </a:prstGeom>
          <a:noFill/>
        </p:spPr>
        <p:txBody>
          <a:bodyPr wrap="square">
            <a:spAutoFit/>
          </a:bodyPr>
          <a:lstStyle/>
          <a:p>
            <a:r>
              <a:rPr lang="es-ES" dirty="0">
                <a:solidFill>
                  <a:srgbClr val="343433"/>
                </a:solidFill>
                <a:latin typeface="Muli" panose="02000503000000000000" pitchFamily="2" charset="77"/>
              </a:rPr>
              <a:t>Casi todo lo que nos rodea hoy en día se ha construido con CAD. Hay software CAD para casi todos los sectores profesionales con funciones y herramientas especializadas para cada uno, lo que lo hace ampliamente aplicable.</a:t>
            </a:r>
            <a:endParaRPr lang="en-GB" dirty="0">
              <a:solidFill>
                <a:srgbClr val="343433"/>
              </a:solidFill>
              <a:latin typeface="Muli" panose="02000503000000000000" pitchFamily="2" charset="77"/>
            </a:endParaRPr>
          </a:p>
          <a:p>
            <a:endParaRPr lang="en-GB" sz="500" dirty="0">
              <a:solidFill>
                <a:srgbClr val="343433"/>
              </a:solidFill>
              <a:latin typeface="Muli" panose="02000503000000000000" pitchFamily="2" charset="77"/>
            </a:endParaRPr>
          </a:p>
          <a:p>
            <a:endParaRPr lang="en-GB" sz="500" dirty="0">
              <a:solidFill>
                <a:srgbClr val="343433"/>
              </a:solidFill>
              <a:latin typeface="Muli" panose="02000503000000000000" pitchFamily="2" charset="77"/>
            </a:endParaRPr>
          </a:p>
          <a:p>
            <a:pPr marL="457200" lvl="0" indent="-317500">
              <a:buClr>
                <a:srgbClr val="343434"/>
              </a:buClr>
              <a:buSzPts val="1400"/>
              <a:buFont typeface="Muli"/>
              <a:buChar char="●"/>
            </a:pPr>
            <a:r>
              <a:rPr lang="en-GB" b="1" dirty="0" err="1">
                <a:solidFill>
                  <a:srgbClr val="343434"/>
                </a:solidFill>
                <a:latin typeface="Muli"/>
                <a:sym typeface="Muli"/>
              </a:rPr>
              <a:t>Ingeniería</a:t>
            </a:r>
            <a:endParaRPr lang="en-GB" b="1" dirty="0">
              <a:solidFill>
                <a:srgbClr val="343433"/>
              </a:solidFill>
              <a:latin typeface="Muli" panose="02000503000000000000" pitchFamily="2" charset="77"/>
            </a:endParaRPr>
          </a:p>
        </p:txBody>
      </p:sp>
      <p:sp>
        <p:nvSpPr>
          <p:cNvPr id="18" name="Google Shape;3665;p62">
            <a:extLst>
              <a:ext uri="{FF2B5EF4-FFF2-40B4-BE49-F238E27FC236}">
                <a16:creationId xmlns:a16="http://schemas.microsoft.com/office/drawing/2014/main" id="{6740E49C-B32E-8B4B-9D56-87A6015CBA15}"/>
              </a:ext>
            </a:extLst>
          </p:cNvPr>
          <p:cNvSpPr/>
          <p:nvPr/>
        </p:nvSpPr>
        <p:spPr>
          <a:xfrm>
            <a:off x="392381" y="2015784"/>
            <a:ext cx="1970351" cy="1356195"/>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67;p58">
            <a:extLst>
              <a:ext uri="{FF2B5EF4-FFF2-40B4-BE49-F238E27FC236}">
                <a16:creationId xmlns:a16="http://schemas.microsoft.com/office/drawing/2014/main" id="{4C59F9FC-529F-CC4A-9DA9-BDBB364D5054}"/>
              </a:ext>
            </a:extLst>
          </p:cNvPr>
          <p:cNvSpPr txBox="1">
            <a:spLocks/>
          </p:cNvSpPr>
          <p:nvPr/>
        </p:nvSpPr>
        <p:spPr>
          <a:xfrm>
            <a:off x="415874"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AutoCAD Civil 3D</a:t>
            </a:r>
          </a:p>
        </p:txBody>
      </p:sp>
      <p:sp>
        <p:nvSpPr>
          <p:cNvPr id="20" name="Google Shape;3665;p62">
            <a:extLst>
              <a:ext uri="{FF2B5EF4-FFF2-40B4-BE49-F238E27FC236}">
                <a16:creationId xmlns:a16="http://schemas.microsoft.com/office/drawing/2014/main" id="{19DB6A0D-030A-2B43-8B76-EF574430BD83}"/>
              </a:ext>
            </a:extLst>
          </p:cNvPr>
          <p:cNvSpPr/>
          <p:nvPr/>
        </p:nvSpPr>
        <p:spPr>
          <a:xfrm>
            <a:off x="2522830" y="2015784"/>
            <a:ext cx="1970351" cy="1356195"/>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7;p58">
            <a:extLst>
              <a:ext uri="{FF2B5EF4-FFF2-40B4-BE49-F238E27FC236}">
                <a16:creationId xmlns:a16="http://schemas.microsoft.com/office/drawing/2014/main" id="{DF482F8C-C0A3-6A43-8AEC-1CBDA1B94C80}"/>
              </a:ext>
            </a:extLst>
          </p:cNvPr>
          <p:cNvSpPr txBox="1">
            <a:spLocks/>
          </p:cNvSpPr>
          <p:nvPr/>
        </p:nvSpPr>
        <p:spPr>
          <a:xfrm>
            <a:off x="2436973"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err="1"/>
              <a:t>Ingeniería</a:t>
            </a:r>
            <a:r>
              <a:rPr lang="en-GB" b="1" dirty="0"/>
              <a:t> </a:t>
            </a:r>
            <a:r>
              <a:rPr lang="en-GB" b="1" dirty="0" err="1"/>
              <a:t>Química</a:t>
            </a:r>
            <a:endParaRPr lang="en-GB" b="1" dirty="0"/>
          </a:p>
          <a:p>
            <a:pPr marL="0" lvl="0" indent="0" algn="l"/>
            <a:endParaRPr lang="en-GB" sz="200" b="1" dirty="0"/>
          </a:p>
          <a:p>
            <a:pPr marL="0" lvl="0" indent="0" algn="l"/>
            <a:r>
              <a:rPr lang="es-ES" dirty="0"/>
              <a:t>Diseño y análisis de procesos de plantas químicas y centrales eléctricas.</a:t>
            </a:r>
            <a:endParaRPr lang="en-GB" dirty="0"/>
          </a:p>
        </p:txBody>
      </p:sp>
      <p:sp>
        <p:nvSpPr>
          <p:cNvPr id="22" name="Google Shape;3567;p58">
            <a:extLst>
              <a:ext uri="{FF2B5EF4-FFF2-40B4-BE49-F238E27FC236}">
                <a16:creationId xmlns:a16="http://schemas.microsoft.com/office/drawing/2014/main" id="{D56B9B8E-1ECC-4C4E-B4C0-7AC55F22ECD1}"/>
              </a:ext>
            </a:extLst>
          </p:cNvPr>
          <p:cNvSpPr txBox="1">
            <a:spLocks/>
          </p:cNvSpPr>
          <p:nvPr/>
        </p:nvSpPr>
        <p:spPr>
          <a:xfrm>
            <a:off x="261080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CHEMCAD</a:t>
            </a:r>
          </a:p>
        </p:txBody>
      </p:sp>
      <p:sp>
        <p:nvSpPr>
          <p:cNvPr id="23" name="Google Shape;3567;p58">
            <a:extLst>
              <a:ext uri="{FF2B5EF4-FFF2-40B4-BE49-F238E27FC236}">
                <a16:creationId xmlns:a16="http://schemas.microsoft.com/office/drawing/2014/main" id="{68BDE862-C250-FC47-95C2-41D08262BC66}"/>
              </a:ext>
            </a:extLst>
          </p:cNvPr>
          <p:cNvSpPr txBox="1">
            <a:spLocks/>
          </p:cNvSpPr>
          <p:nvPr/>
        </p:nvSpPr>
        <p:spPr>
          <a:xfrm>
            <a:off x="328451"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err="1"/>
              <a:t>Ingeniería</a:t>
            </a:r>
            <a:r>
              <a:rPr lang="en-GB" b="1" dirty="0"/>
              <a:t> Civil</a:t>
            </a:r>
            <a:endParaRPr lang="en-GB" sz="200" b="1" dirty="0"/>
          </a:p>
          <a:p>
            <a:pPr marL="0" lvl="0" indent="0" algn="l"/>
            <a:r>
              <a:rPr lang="es-ES" dirty="0"/>
              <a:t>Infraestructura, edificaciones, presas y puentes.</a:t>
            </a:r>
            <a:endParaRPr lang="en-GB" dirty="0"/>
          </a:p>
        </p:txBody>
      </p:sp>
      <p:sp>
        <p:nvSpPr>
          <p:cNvPr id="24" name="Google Shape;3665;p62">
            <a:extLst>
              <a:ext uri="{FF2B5EF4-FFF2-40B4-BE49-F238E27FC236}">
                <a16:creationId xmlns:a16="http://schemas.microsoft.com/office/drawing/2014/main" id="{94B4CD5B-1FFA-CC46-9C11-CF22C036F5AA}"/>
              </a:ext>
            </a:extLst>
          </p:cNvPr>
          <p:cNvSpPr/>
          <p:nvPr/>
        </p:nvSpPr>
        <p:spPr>
          <a:xfrm>
            <a:off x="4653279" y="2015784"/>
            <a:ext cx="1970351" cy="1356195"/>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67;p58">
            <a:extLst>
              <a:ext uri="{FF2B5EF4-FFF2-40B4-BE49-F238E27FC236}">
                <a16:creationId xmlns:a16="http://schemas.microsoft.com/office/drawing/2014/main" id="{A4A984C4-B6A1-A841-B782-B5666F71E380}"/>
              </a:ext>
            </a:extLst>
          </p:cNvPr>
          <p:cNvSpPr txBox="1">
            <a:spLocks/>
          </p:cNvSpPr>
          <p:nvPr/>
        </p:nvSpPr>
        <p:spPr>
          <a:xfrm>
            <a:off x="4545495"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err="1"/>
              <a:t>Ingeniería</a:t>
            </a:r>
            <a:r>
              <a:rPr lang="en-GB" b="1" dirty="0"/>
              <a:t> </a:t>
            </a:r>
            <a:r>
              <a:rPr lang="en-GB" b="1" dirty="0" err="1"/>
              <a:t>Eléctrica</a:t>
            </a:r>
            <a:endParaRPr lang="en-GB" b="1" dirty="0"/>
          </a:p>
          <a:p>
            <a:pPr marL="0" lvl="0" indent="0" algn="l"/>
            <a:endParaRPr lang="en-GB" sz="200" b="1" dirty="0"/>
          </a:p>
          <a:p>
            <a:pPr marL="0" lvl="0" indent="0" algn="l"/>
            <a:r>
              <a:rPr lang="es-ES" dirty="0"/>
              <a:t>Circuitos, aparatos eléctricos y redes de telecomunicaciones.</a:t>
            </a:r>
            <a:endParaRPr lang="en-GB" dirty="0"/>
          </a:p>
        </p:txBody>
      </p:sp>
      <p:sp>
        <p:nvSpPr>
          <p:cNvPr id="26" name="Google Shape;3567;p58">
            <a:extLst>
              <a:ext uri="{FF2B5EF4-FFF2-40B4-BE49-F238E27FC236}">
                <a16:creationId xmlns:a16="http://schemas.microsoft.com/office/drawing/2014/main" id="{F564ABB4-A0D0-3043-A705-CE4CF7ADA4B5}"/>
              </a:ext>
            </a:extLst>
          </p:cNvPr>
          <p:cNvSpPr txBox="1">
            <a:spLocks/>
          </p:cNvSpPr>
          <p:nvPr/>
        </p:nvSpPr>
        <p:spPr>
          <a:xfrm>
            <a:off x="470901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err="1">
                <a:solidFill>
                  <a:srgbClr val="343433"/>
                </a:solidFill>
              </a:rPr>
              <a:t>HyDraw</a:t>
            </a:r>
            <a:r>
              <a:rPr lang="en-GB" sz="1100">
                <a:solidFill>
                  <a:srgbClr val="343433"/>
                </a:solidFill>
              </a:rPr>
              <a:t> CAD</a:t>
            </a:r>
          </a:p>
        </p:txBody>
      </p:sp>
      <p:sp>
        <p:nvSpPr>
          <p:cNvPr id="27" name="Google Shape;3665;p62">
            <a:extLst>
              <a:ext uri="{FF2B5EF4-FFF2-40B4-BE49-F238E27FC236}">
                <a16:creationId xmlns:a16="http://schemas.microsoft.com/office/drawing/2014/main" id="{264B5B25-98C7-DD46-A18D-CFBDB50797D9}"/>
              </a:ext>
            </a:extLst>
          </p:cNvPr>
          <p:cNvSpPr/>
          <p:nvPr/>
        </p:nvSpPr>
        <p:spPr>
          <a:xfrm>
            <a:off x="6783729" y="2015784"/>
            <a:ext cx="1970351" cy="1356195"/>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67;p58">
            <a:extLst>
              <a:ext uri="{FF2B5EF4-FFF2-40B4-BE49-F238E27FC236}">
                <a16:creationId xmlns:a16="http://schemas.microsoft.com/office/drawing/2014/main" id="{4610AE53-666E-7B4E-9DB7-434510B80E51}"/>
              </a:ext>
            </a:extLst>
          </p:cNvPr>
          <p:cNvSpPr txBox="1">
            <a:spLocks/>
          </p:cNvSpPr>
          <p:nvPr/>
        </p:nvSpPr>
        <p:spPr>
          <a:xfrm>
            <a:off x="6654018" y="3630759"/>
            <a:ext cx="2229771"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err="1"/>
              <a:t>Ingeniería</a:t>
            </a:r>
            <a:r>
              <a:rPr lang="en-GB" b="1" dirty="0"/>
              <a:t> </a:t>
            </a:r>
            <a:r>
              <a:rPr lang="en-GB" b="1" dirty="0" err="1"/>
              <a:t>Mecánica</a:t>
            </a:r>
            <a:endParaRPr lang="en-GB" b="1" dirty="0"/>
          </a:p>
          <a:p>
            <a:pPr marL="0" lvl="0" indent="0" algn="l"/>
            <a:endParaRPr lang="en-GB" sz="200" b="1" dirty="0"/>
          </a:p>
          <a:p>
            <a:pPr marL="0" indent="0" algn="l"/>
            <a:r>
              <a:rPr lang="en-GB" dirty="0" err="1"/>
              <a:t>Componentes</a:t>
            </a:r>
            <a:r>
              <a:rPr lang="en-GB" dirty="0"/>
              <a:t> y </a:t>
            </a:r>
            <a:r>
              <a:rPr lang="en-GB" dirty="0" err="1"/>
              <a:t>sistemas</a:t>
            </a:r>
            <a:r>
              <a:rPr lang="en-GB" dirty="0"/>
              <a:t> </a:t>
            </a:r>
            <a:r>
              <a:rPr lang="en-GB" dirty="0" err="1"/>
              <a:t>mecánicos</a:t>
            </a:r>
            <a:r>
              <a:rPr lang="en-GB" dirty="0"/>
              <a:t>.</a:t>
            </a:r>
          </a:p>
        </p:txBody>
      </p:sp>
      <p:sp>
        <p:nvSpPr>
          <p:cNvPr id="29" name="Google Shape;3567;p58">
            <a:extLst>
              <a:ext uri="{FF2B5EF4-FFF2-40B4-BE49-F238E27FC236}">
                <a16:creationId xmlns:a16="http://schemas.microsoft.com/office/drawing/2014/main" id="{59A0B2AC-81EF-4349-9A63-B514D1B575E0}"/>
              </a:ext>
            </a:extLst>
          </p:cNvPr>
          <p:cNvSpPr txBox="1">
            <a:spLocks/>
          </p:cNvSpPr>
          <p:nvPr/>
        </p:nvSpPr>
        <p:spPr>
          <a:xfrm>
            <a:off x="680722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SolidWorks</a:t>
            </a:r>
          </a:p>
        </p:txBody>
      </p:sp>
    </p:spTree>
    <p:extLst>
      <p:ext uri="{BB962C8B-B14F-4D97-AF65-F5344CB8AC3E}">
        <p14:creationId xmlns:p14="http://schemas.microsoft.com/office/powerpoint/2010/main" val="2891393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3"/>
        <p:cNvGrpSpPr/>
        <p:nvPr/>
      </p:nvGrpSpPr>
      <p:grpSpPr>
        <a:xfrm>
          <a:off x="0" y="0"/>
          <a:ext cx="0" cy="0"/>
          <a:chOff x="0" y="0"/>
          <a:chExt cx="0" cy="0"/>
        </a:xfrm>
      </p:grpSpPr>
      <p:sp>
        <p:nvSpPr>
          <p:cNvPr id="3564" name="Google Shape;3564;p58"/>
          <p:cNvSpPr txBox="1">
            <a:spLocks noGrp="1"/>
          </p:cNvSpPr>
          <p:nvPr>
            <p:ph type="title"/>
          </p:nvPr>
        </p:nvSpPr>
        <p:spPr>
          <a:prstGeom prst="rect">
            <a:avLst/>
          </a:prstGeom>
        </p:spPr>
        <p:txBody>
          <a:bodyPr spcFirstLastPara="1" wrap="square" lIns="91425" tIns="91425" rIns="91425" bIns="91425" anchor="t" anchorCtr="0">
            <a:noAutofit/>
          </a:bodyPr>
          <a:lstStyle/>
          <a:p>
            <a:r>
              <a:rPr lang="en-GB" dirty="0" err="1"/>
              <a:t>Aplicaciones</a:t>
            </a:r>
            <a:r>
              <a:rPr lang="en-GB" dirty="0"/>
              <a:t> CAD</a:t>
            </a:r>
          </a:p>
        </p:txBody>
      </p:sp>
      <p:sp>
        <p:nvSpPr>
          <p:cNvPr id="29" name="Google Shape;3665;p62">
            <a:extLst>
              <a:ext uri="{FF2B5EF4-FFF2-40B4-BE49-F238E27FC236}">
                <a16:creationId xmlns:a16="http://schemas.microsoft.com/office/drawing/2014/main" id="{F853B5C6-FFA5-644F-9F68-C5988FA1C2E9}"/>
              </a:ext>
            </a:extLst>
          </p:cNvPr>
          <p:cNvSpPr/>
          <p:nvPr/>
        </p:nvSpPr>
        <p:spPr>
          <a:xfrm>
            <a:off x="392381" y="1082890"/>
            <a:ext cx="1970351" cy="1356195"/>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7;p58">
            <a:extLst>
              <a:ext uri="{FF2B5EF4-FFF2-40B4-BE49-F238E27FC236}">
                <a16:creationId xmlns:a16="http://schemas.microsoft.com/office/drawing/2014/main" id="{5EBDA6E0-F93F-9247-9591-A15E09FEB779}"/>
              </a:ext>
            </a:extLst>
          </p:cNvPr>
          <p:cNvSpPr txBox="1">
            <a:spLocks/>
          </p:cNvSpPr>
          <p:nvPr/>
        </p:nvSpPr>
        <p:spPr>
          <a:xfrm>
            <a:off x="415874"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AutoCAD Architecture</a:t>
            </a:r>
          </a:p>
        </p:txBody>
      </p:sp>
      <p:sp>
        <p:nvSpPr>
          <p:cNvPr id="48" name="Google Shape;3665;p62">
            <a:extLst>
              <a:ext uri="{FF2B5EF4-FFF2-40B4-BE49-F238E27FC236}">
                <a16:creationId xmlns:a16="http://schemas.microsoft.com/office/drawing/2014/main" id="{CE004375-9F6C-3743-8679-32A76C95126D}"/>
              </a:ext>
            </a:extLst>
          </p:cNvPr>
          <p:cNvSpPr/>
          <p:nvPr/>
        </p:nvSpPr>
        <p:spPr>
          <a:xfrm>
            <a:off x="2522830" y="1082890"/>
            <a:ext cx="1970351" cy="1356195"/>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67;p58">
            <a:extLst>
              <a:ext uri="{FF2B5EF4-FFF2-40B4-BE49-F238E27FC236}">
                <a16:creationId xmlns:a16="http://schemas.microsoft.com/office/drawing/2014/main" id="{D40C9CF7-24EE-8F44-8A12-C9EB32AE4E3E}"/>
              </a:ext>
            </a:extLst>
          </p:cNvPr>
          <p:cNvSpPr txBox="1">
            <a:spLocks/>
          </p:cNvSpPr>
          <p:nvPr/>
        </p:nvSpPr>
        <p:spPr>
          <a:xfrm>
            <a:off x="2436973" y="2697865"/>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err="1"/>
              <a:t>Diseño</a:t>
            </a:r>
            <a:r>
              <a:rPr lang="en-GB" b="1" dirty="0"/>
              <a:t> de </a:t>
            </a:r>
            <a:r>
              <a:rPr lang="en-GB" b="1" dirty="0" err="1"/>
              <a:t>producto</a:t>
            </a:r>
            <a:endParaRPr lang="en-GB" b="1" dirty="0"/>
          </a:p>
          <a:p>
            <a:pPr marL="0" lvl="0" indent="0" algn="l"/>
            <a:endParaRPr lang="en-GB" sz="200" b="1" dirty="0"/>
          </a:p>
          <a:p>
            <a:pPr marL="0" lvl="0" indent="0" algn="l"/>
            <a:r>
              <a:rPr lang="es-ES" dirty="0"/>
              <a:t>Diseñar, desarrollar y simular componentes y ensamblajes de productos para su fabricación.</a:t>
            </a:r>
            <a:endParaRPr lang="en-GB" dirty="0"/>
          </a:p>
        </p:txBody>
      </p:sp>
      <p:sp>
        <p:nvSpPr>
          <p:cNvPr id="50" name="Google Shape;3567;p58">
            <a:extLst>
              <a:ext uri="{FF2B5EF4-FFF2-40B4-BE49-F238E27FC236}">
                <a16:creationId xmlns:a16="http://schemas.microsoft.com/office/drawing/2014/main" id="{738357BE-7789-4F4F-B681-14C0272674E8}"/>
              </a:ext>
            </a:extLst>
          </p:cNvPr>
          <p:cNvSpPr txBox="1">
            <a:spLocks/>
          </p:cNvSpPr>
          <p:nvPr/>
        </p:nvSpPr>
        <p:spPr>
          <a:xfrm>
            <a:off x="261080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Fusion 360</a:t>
            </a:r>
          </a:p>
        </p:txBody>
      </p:sp>
      <p:sp>
        <p:nvSpPr>
          <p:cNvPr id="51" name="Google Shape;3567;p58">
            <a:extLst>
              <a:ext uri="{FF2B5EF4-FFF2-40B4-BE49-F238E27FC236}">
                <a16:creationId xmlns:a16="http://schemas.microsoft.com/office/drawing/2014/main" id="{0245DE9A-2F48-BE4B-B2BE-23E31DA57D77}"/>
              </a:ext>
            </a:extLst>
          </p:cNvPr>
          <p:cNvSpPr txBox="1">
            <a:spLocks/>
          </p:cNvSpPr>
          <p:nvPr/>
        </p:nvSpPr>
        <p:spPr>
          <a:xfrm>
            <a:off x="206477" y="2697864"/>
            <a:ext cx="2220184" cy="1763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err="1"/>
              <a:t>Arquitectura</a:t>
            </a:r>
            <a:endParaRPr lang="en-GB" b="1" dirty="0"/>
          </a:p>
          <a:p>
            <a:pPr marL="0" lvl="0" indent="0" algn="l"/>
            <a:endParaRPr lang="en-GB" sz="200" b="1" dirty="0"/>
          </a:p>
          <a:p>
            <a:pPr marL="0" lvl="0" indent="0" algn="l"/>
            <a:r>
              <a:rPr lang="es-ES" dirty="0"/>
              <a:t>Planificación y diseño de planos 2D y diseños 3D, recorridos virtuales, evaluación de costos y gestión de riesgos.</a:t>
            </a:r>
            <a:endParaRPr lang="en-GB" dirty="0"/>
          </a:p>
        </p:txBody>
      </p:sp>
      <p:sp>
        <p:nvSpPr>
          <p:cNvPr id="55" name="Google Shape;3665;p62">
            <a:extLst>
              <a:ext uri="{FF2B5EF4-FFF2-40B4-BE49-F238E27FC236}">
                <a16:creationId xmlns:a16="http://schemas.microsoft.com/office/drawing/2014/main" id="{59D98B74-50A8-F64D-AEAB-47A4F49E3208}"/>
              </a:ext>
            </a:extLst>
          </p:cNvPr>
          <p:cNvSpPr/>
          <p:nvPr/>
        </p:nvSpPr>
        <p:spPr>
          <a:xfrm>
            <a:off x="4653279" y="1082890"/>
            <a:ext cx="1970351" cy="1356195"/>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b="3255"/>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67;p58">
            <a:extLst>
              <a:ext uri="{FF2B5EF4-FFF2-40B4-BE49-F238E27FC236}">
                <a16:creationId xmlns:a16="http://schemas.microsoft.com/office/drawing/2014/main" id="{E271A215-BB66-7E48-AAB3-EAFBA1A79887}"/>
              </a:ext>
            </a:extLst>
          </p:cNvPr>
          <p:cNvSpPr txBox="1">
            <a:spLocks/>
          </p:cNvSpPr>
          <p:nvPr/>
        </p:nvSpPr>
        <p:spPr>
          <a:xfrm>
            <a:off x="4545495" y="2697865"/>
            <a:ext cx="2098210" cy="1987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err="1"/>
              <a:t>Diseño</a:t>
            </a:r>
            <a:r>
              <a:rPr lang="en-GB" b="1" dirty="0"/>
              <a:t> de </a:t>
            </a:r>
            <a:r>
              <a:rPr lang="en-GB" b="1" dirty="0" err="1"/>
              <a:t>moda</a:t>
            </a:r>
            <a:endParaRPr lang="en-GB" b="1" dirty="0"/>
          </a:p>
          <a:p>
            <a:pPr marL="0" lvl="0" indent="0" algn="l"/>
            <a:endParaRPr lang="en-GB" sz="200" b="1" dirty="0"/>
          </a:p>
          <a:p>
            <a:pPr marL="0" lvl="0" indent="0" algn="l"/>
            <a:r>
              <a:rPr lang="es-ES" dirty="0"/>
              <a:t>Ilustraciones de moda, creación de patrones de dibujo técnico, muestreo virtual, sesiones de </a:t>
            </a:r>
            <a:r>
              <a:rPr lang="es-ES" dirty="0" err="1"/>
              <a:t>fitting</a:t>
            </a:r>
            <a:r>
              <a:rPr lang="es-ES" dirty="0"/>
              <a:t> virtuales, biblioteca de tejidos y adornos.</a:t>
            </a:r>
            <a:endParaRPr lang="en-GB" dirty="0"/>
          </a:p>
        </p:txBody>
      </p:sp>
      <p:sp>
        <p:nvSpPr>
          <p:cNvPr id="57" name="Google Shape;3567;p58">
            <a:extLst>
              <a:ext uri="{FF2B5EF4-FFF2-40B4-BE49-F238E27FC236}">
                <a16:creationId xmlns:a16="http://schemas.microsoft.com/office/drawing/2014/main" id="{8C559DD8-9650-F447-A0B9-51ACCA429121}"/>
              </a:ext>
            </a:extLst>
          </p:cNvPr>
          <p:cNvSpPr txBox="1">
            <a:spLocks/>
          </p:cNvSpPr>
          <p:nvPr/>
        </p:nvSpPr>
        <p:spPr>
          <a:xfrm>
            <a:off x="470901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TUKATECH</a:t>
            </a:r>
          </a:p>
        </p:txBody>
      </p:sp>
      <p:sp>
        <p:nvSpPr>
          <p:cNvPr id="58" name="Google Shape;3665;p62">
            <a:extLst>
              <a:ext uri="{FF2B5EF4-FFF2-40B4-BE49-F238E27FC236}">
                <a16:creationId xmlns:a16="http://schemas.microsoft.com/office/drawing/2014/main" id="{9CBF9A8A-5576-9A41-BC40-803911CC3E24}"/>
              </a:ext>
            </a:extLst>
          </p:cNvPr>
          <p:cNvSpPr/>
          <p:nvPr/>
        </p:nvSpPr>
        <p:spPr>
          <a:xfrm>
            <a:off x="6783729" y="1082890"/>
            <a:ext cx="1970351" cy="1356195"/>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67;p58">
            <a:extLst>
              <a:ext uri="{FF2B5EF4-FFF2-40B4-BE49-F238E27FC236}">
                <a16:creationId xmlns:a16="http://schemas.microsoft.com/office/drawing/2014/main" id="{D8AFE3EF-DD5D-474B-B597-DEF6085569CF}"/>
              </a:ext>
            </a:extLst>
          </p:cNvPr>
          <p:cNvSpPr txBox="1">
            <a:spLocks/>
          </p:cNvSpPr>
          <p:nvPr/>
        </p:nvSpPr>
        <p:spPr>
          <a:xfrm>
            <a:off x="6654018" y="2697865"/>
            <a:ext cx="2161531" cy="13561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err="1"/>
              <a:t>Entretenimiento</a:t>
            </a:r>
            <a:endParaRPr lang="en-GB" b="1" dirty="0"/>
          </a:p>
          <a:p>
            <a:pPr marL="0" lvl="0" indent="0" algn="l"/>
            <a:endParaRPr lang="en-GB" sz="200" b="1" dirty="0"/>
          </a:p>
          <a:p>
            <a:pPr marL="0" indent="0" algn="l"/>
            <a:r>
              <a:rPr lang="es-ES" dirty="0"/>
              <a:t>Cine y televisión, producción de video, diseño y desarrollo de juegos.</a:t>
            </a:r>
            <a:endParaRPr lang="en-GB" dirty="0"/>
          </a:p>
        </p:txBody>
      </p:sp>
      <p:sp>
        <p:nvSpPr>
          <p:cNvPr id="60" name="Google Shape;3567;p58">
            <a:extLst>
              <a:ext uri="{FF2B5EF4-FFF2-40B4-BE49-F238E27FC236}">
                <a16:creationId xmlns:a16="http://schemas.microsoft.com/office/drawing/2014/main" id="{823B4C8C-F9A7-8B4A-9891-882D47E5C51B}"/>
              </a:ext>
            </a:extLst>
          </p:cNvPr>
          <p:cNvSpPr txBox="1">
            <a:spLocks/>
          </p:cNvSpPr>
          <p:nvPr/>
        </p:nvSpPr>
        <p:spPr>
          <a:xfrm>
            <a:off x="680722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MAYA</a:t>
            </a:r>
          </a:p>
        </p:txBody>
      </p:sp>
    </p:spTree>
    <p:extLst>
      <p:ext uri="{BB962C8B-B14F-4D97-AF65-F5344CB8AC3E}">
        <p14:creationId xmlns:p14="http://schemas.microsoft.com/office/powerpoint/2010/main" val="1803547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CAD en Diseño y Desarrollo de Producto</a:t>
            </a:r>
            <a:endParaRPr dirty="0"/>
          </a:p>
        </p:txBody>
      </p:sp>
      <p:sp>
        <p:nvSpPr>
          <p:cNvPr id="4" name="Subtitle 3">
            <a:extLst>
              <a:ext uri="{FF2B5EF4-FFF2-40B4-BE49-F238E27FC236}">
                <a16:creationId xmlns:a16="http://schemas.microsoft.com/office/drawing/2014/main" id="{0842C4DA-8561-C14C-AF8C-CEBDA4CB8047}"/>
              </a:ext>
            </a:extLst>
          </p:cNvPr>
          <p:cNvSpPr>
            <a:spLocks noGrp="1"/>
          </p:cNvSpPr>
          <p:nvPr>
            <p:ph type="subTitle" idx="1"/>
          </p:nvPr>
        </p:nvSpPr>
        <p:spPr/>
        <p:txBody>
          <a:bodyPr/>
          <a:lstStyle/>
          <a:p>
            <a:pPr marL="20638" indent="0"/>
            <a:r>
              <a:rPr lang="es-ES" dirty="0"/>
              <a:t>Echemos un vistazo a los enfoques tradicionales vs modernos para el proceso de desarrollo de productos.</a:t>
            </a:r>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663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Enfoque tradicional</a:t>
            </a:r>
            <a:endParaRPr dirty="0"/>
          </a:p>
        </p:txBody>
      </p:sp>
      <p:sp>
        <p:nvSpPr>
          <p:cNvPr id="3667" name="Google Shape;3667;p62"/>
          <p:cNvSpPr txBox="1">
            <a:spLocks noGrp="1"/>
          </p:cNvSpPr>
          <p:nvPr>
            <p:ph type="subTitle" idx="1"/>
          </p:nvPr>
        </p:nvSpPr>
        <p:spPr>
          <a:xfrm>
            <a:off x="5075700" y="1984950"/>
            <a:ext cx="3040800" cy="2031099"/>
          </a:xfrm>
          <a:prstGeom prst="rect">
            <a:avLst/>
          </a:prstGeom>
        </p:spPr>
        <p:txBody>
          <a:bodyPr spcFirstLastPara="1" wrap="square" lIns="91425" tIns="91425" rIns="91425" bIns="91425" anchor="t" anchorCtr="0">
            <a:noAutofit/>
          </a:bodyPr>
          <a:lstStyle/>
          <a:p>
            <a:pPr marL="139700" lvl="0" indent="0">
              <a:buSzPts val="1400"/>
            </a:pPr>
            <a:r>
              <a:rPr lang="en-GB" dirty="0"/>
              <a:t>“</a:t>
            </a:r>
            <a:r>
              <a:rPr lang="en-GB" dirty="0" err="1"/>
              <a:t>Diseña</a:t>
            </a:r>
            <a:r>
              <a:rPr lang="en-GB" dirty="0"/>
              <a:t>, </a:t>
            </a:r>
            <a:r>
              <a:rPr lang="en-GB" dirty="0" err="1"/>
              <a:t>Construye</a:t>
            </a:r>
            <a:r>
              <a:rPr lang="en-GB" dirty="0"/>
              <a:t>, </a:t>
            </a:r>
            <a:r>
              <a:rPr lang="en-GB" dirty="0" err="1"/>
              <a:t>Prueba</a:t>
            </a:r>
            <a:r>
              <a:rPr lang="en-GB" dirty="0"/>
              <a:t>”</a:t>
            </a:r>
          </a:p>
          <a:p>
            <a:pPr marL="139700" lvl="0" indent="0">
              <a:buSzPts val="1400"/>
            </a:pPr>
            <a:endParaRPr lang="en-GB" dirty="0"/>
          </a:p>
          <a:p>
            <a:pPr marL="139700" lvl="0" indent="0">
              <a:buSzPts val="1400"/>
            </a:pPr>
            <a:r>
              <a:rPr lang="es-ES" dirty="0"/>
              <a:t>Un prototipo físico generalmente se construye para probar conceptos y evaluar alternativas de diseño, probar la capacidad de fabricación del producto y, a menudo, solo para presentar un producto.</a:t>
            </a:r>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970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5075700" y="1116445"/>
            <a:ext cx="3040800" cy="2899605"/>
          </a:xfrm>
          <a:prstGeom prst="rect">
            <a:avLst/>
          </a:prstGeom>
        </p:spPr>
        <p:txBody>
          <a:bodyPr spcFirstLastPara="1" wrap="square" lIns="91425" tIns="91425" rIns="91425" bIns="91425" anchor="t" anchorCtr="0">
            <a:noAutofit/>
          </a:bodyPr>
          <a:lstStyle/>
          <a:p>
            <a:pPr marL="12700" lvl="0" indent="-12700" algn="ctr">
              <a:buSzPts val="1400"/>
            </a:pPr>
            <a:r>
              <a:rPr lang="es-ES" dirty="0"/>
              <a:t>Dibujo en lápiz y papel en 2D </a:t>
            </a:r>
          </a:p>
          <a:p>
            <a:pPr marL="12700" lvl="0" indent="-12700" algn="ctr">
              <a:buSzPts val="1400"/>
            </a:pPr>
            <a:r>
              <a:rPr lang="en-GB" dirty="0"/>
              <a:t>↓</a:t>
            </a:r>
          </a:p>
          <a:p>
            <a:pPr marL="12700" lvl="0" indent="-12700" algn="ctr">
              <a:buSzPts val="1400"/>
            </a:pPr>
            <a:r>
              <a:rPr lang="es-ES" dirty="0"/>
              <a:t>Modelo blando 3D (arcilla, espuma, madera, papel)</a:t>
            </a:r>
          </a:p>
          <a:p>
            <a:pPr marL="12700" lvl="0" indent="-12700" algn="ctr">
              <a:buSzPts val="1400"/>
            </a:pPr>
            <a:r>
              <a:rPr lang="es-ES" dirty="0"/>
              <a:t>↓</a:t>
            </a:r>
          </a:p>
          <a:p>
            <a:pPr marL="12700" lvl="0" indent="-12700" algn="ctr">
              <a:buSzPts val="1400"/>
            </a:pPr>
            <a:r>
              <a:rPr lang="es-ES" dirty="0"/>
              <a:t>Análisis de ingeniería simplificado</a:t>
            </a:r>
          </a:p>
          <a:p>
            <a:pPr marL="12700" lvl="0" indent="-12700" algn="ctr">
              <a:buSzPts val="1400"/>
            </a:pPr>
            <a:r>
              <a:rPr lang="es-ES" dirty="0"/>
              <a:t>↓</a:t>
            </a:r>
          </a:p>
          <a:p>
            <a:pPr marL="12700" lvl="0" indent="-12700" algn="ctr">
              <a:buSzPts val="1400"/>
            </a:pPr>
            <a:r>
              <a:rPr lang="es-ES" dirty="0"/>
              <a:t>Maqueta física</a:t>
            </a:r>
          </a:p>
          <a:p>
            <a:pPr marL="12700" lvl="0" indent="-12700" algn="ctr">
              <a:buSzPts val="1400"/>
            </a:pPr>
            <a:r>
              <a:rPr lang="es-ES" dirty="0"/>
              <a:t>↓</a:t>
            </a:r>
          </a:p>
          <a:p>
            <a:pPr marL="12700" lvl="0" indent="-12700" algn="ctr">
              <a:buSzPts val="1400"/>
            </a:pPr>
            <a:r>
              <a:rPr lang="es-ES" dirty="0"/>
              <a:t>Pruebas físicas y evaluación</a:t>
            </a:r>
          </a:p>
          <a:p>
            <a:pPr marL="12700" lvl="0" indent="-12700" algn="ctr">
              <a:buSzPts val="1400"/>
            </a:pPr>
            <a:r>
              <a:rPr lang="es-ES" dirty="0"/>
              <a:t>↓</a:t>
            </a:r>
          </a:p>
          <a:p>
            <a:pPr marL="12700" lvl="0" indent="-12700" algn="ctr">
              <a:buSzPts val="1400"/>
            </a:pPr>
            <a:r>
              <a:rPr lang="es-ES" dirty="0"/>
              <a:t>Medios tradicionales para la revisión del diseño</a:t>
            </a:r>
            <a:endParaRPr lang="en-GB" dirty="0"/>
          </a:p>
          <a:p>
            <a:pPr marL="139700" lvl="0" indent="0">
              <a:buSzPts val="1400"/>
            </a:pPr>
            <a:endParaRPr lang="en-GB" dirty="0"/>
          </a:p>
        </p:txBody>
      </p:sp>
    </p:spTree>
    <p:extLst>
      <p:ext uri="{BB962C8B-B14F-4D97-AF65-F5344CB8AC3E}">
        <p14:creationId xmlns:p14="http://schemas.microsoft.com/office/powerpoint/2010/main" val="2504721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4068300" cy="77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Enfoque digital/moderno</a:t>
            </a:r>
            <a:endParaRPr dirty="0"/>
          </a:p>
        </p:txBody>
      </p:sp>
      <p:sp>
        <p:nvSpPr>
          <p:cNvPr id="3667" name="Google Shape;3667;p62"/>
          <p:cNvSpPr txBox="1">
            <a:spLocks noGrp="1"/>
          </p:cNvSpPr>
          <p:nvPr>
            <p:ph type="subTitle" idx="1"/>
          </p:nvPr>
        </p:nvSpPr>
        <p:spPr>
          <a:prstGeom prst="rect">
            <a:avLst/>
          </a:prstGeom>
        </p:spPr>
        <p:txBody>
          <a:bodyPr spcFirstLastPara="1" wrap="square" lIns="91425" tIns="91425" rIns="91425" bIns="91425" anchor="t" anchorCtr="0">
            <a:noAutofit/>
          </a:bodyPr>
          <a:lstStyle/>
          <a:p>
            <a:pPr marL="139700" lvl="0" indent="0">
              <a:buSzPts val="1400"/>
            </a:pPr>
            <a:r>
              <a:rPr lang="en-GB" dirty="0"/>
              <a:t>“</a:t>
            </a:r>
            <a:r>
              <a:rPr lang="en-GB" dirty="0" err="1"/>
              <a:t>Modelar</a:t>
            </a:r>
            <a:r>
              <a:rPr lang="en-GB" dirty="0"/>
              <a:t>, </a:t>
            </a:r>
            <a:r>
              <a:rPr lang="en-GB" dirty="0" err="1"/>
              <a:t>Analizar</a:t>
            </a:r>
            <a:r>
              <a:rPr lang="en-GB" dirty="0"/>
              <a:t>, </a:t>
            </a:r>
            <a:r>
              <a:rPr lang="en-GB" dirty="0" err="1"/>
              <a:t>Construir</a:t>
            </a:r>
            <a:r>
              <a:rPr lang="en-GB" dirty="0"/>
              <a:t>”</a:t>
            </a:r>
          </a:p>
          <a:p>
            <a:pPr marL="139700" lvl="0" indent="0">
              <a:buSzPts val="1400"/>
            </a:pPr>
            <a:endParaRPr lang="en-GB" dirty="0"/>
          </a:p>
          <a:p>
            <a:pPr marL="139700" lvl="0" indent="0">
              <a:buSzPts val="1400"/>
            </a:pPr>
            <a:r>
              <a:rPr lang="es-ES" dirty="0"/>
              <a:t>Se construye un conjunto de prototipos digitales para visualizar conceptos y evaluar alternativas de diseño, probar la capacidad de fabricación del producto y simular la interacción humana y del producto.</a:t>
            </a:r>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939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2" name="Google Shape;1012;p43"/>
          <p:cNvSpPr txBox="1">
            <a:spLocks noGrp="1"/>
          </p:cNvSpPr>
          <p:nvPr>
            <p:ph type="subTitle" idx="1"/>
          </p:nvPr>
        </p:nvSpPr>
        <p:spPr>
          <a:xfrm>
            <a:off x="1295219" y="2010942"/>
            <a:ext cx="1979400" cy="829500"/>
          </a:xfrm>
          <a:prstGeom prst="rect">
            <a:avLst/>
          </a:prstGeom>
        </p:spPr>
        <p:txBody>
          <a:bodyPr spcFirstLastPara="1" wrap="square" lIns="91425" tIns="91425" rIns="91425" bIns="91425" anchor="t" anchorCtr="0">
            <a:noAutofit/>
          </a:bodyPr>
          <a:lstStyle/>
          <a:p>
            <a:pPr marL="0" indent="0"/>
            <a:r>
              <a:rPr lang="en-GB" dirty="0" err="1"/>
              <a:t>Panorámica</a:t>
            </a:r>
            <a:r>
              <a:rPr lang="en-GB" dirty="0"/>
              <a:t> de CAD</a:t>
            </a:r>
          </a:p>
          <a:p>
            <a:pPr marL="0" indent="0"/>
            <a:r>
              <a:rPr lang="en-GB" dirty="0" err="1"/>
              <a:t>Tipos</a:t>
            </a:r>
            <a:r>
              <a:rPr lang="en-GB" dirty="0"/>
              <a:t> de CAD </a:t>
            </a:r>
            <a:r>
              <a:rPr lang="en-GB" dirty="0" err="1"/>
              <a:t>Modelado</a:t>
            </a:r>
            <a:endParaRPr lang="en-GB" dirty="0"/>
          </a:p>
        </p:txBody>
      </p:sp>
      <p:sp>
        <p:nvSpPr>
          <p:cNvPr id="1013" name="Google Shape;1013;p43"/>
          <p:cNvSpPr txBox="1">
            <a:spLocks noGrp="1"/>
          </p:cNvSpPr>
          <p:nvPr>
            <p:ph type="subTitle" idx="2"/>
          </p:nvPr>
        </p:nvSpPr>
        <p:spPr>
          <a:xfrm>
            <a:off x="1295218" y="3853588"/>
            <a:ext cx="2692536" cy="8295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3D con </a:t>
            </a:r>
            <a:r>
              <a:rPr lang="en-GB" dirty="0" err="1"/>
              <a:t>TinkerCAD</a:t>
            </a:r>
            <a:endParaRPr lang="en-GB" dirty="0"/>
          </a:p>
          <a:p>
            <a:pPr marL="0" lvl="0" indent="0"/>
            <a:r>
              <a:rPr lang="en-GB" dirty="0" err="1"/>
              <a:t>Repositorios</a:t>
            </a:r>
            <a:r>
              <a:rPr lang="en-GB" dirty="0"/>
              <a:t> online</a:t>
            </a:r>
            <a:endParaRPr dirty="0">
              <a:highlight>
                <a:srgbClr val="FFFF00"/>
              </a:highlight>
            </a:endParaRPr>
          </a:p>
        </p:txBody>
      </p:sp>
      <p:sp>
        <p:nvSpPr>
          <p:cNvPr id="1014" name="Google Shape;1014;p43"/>
          <p:cNvSpPr txBox="1">
            <a:spLocks noGrp="1"/>
          </p:cNvSpPr>
          <p:nvPr>
            <p:ph type="subTitle" idx="3"/>
          </p:nvPr>
        </p:nvSpPr>
        <p:spPr>
          <a:xfrm>
            <a:off x="3893794" y="2010942"/>
            <a:ext cx="1979400" cy="829500"/>
          </a:xfrm>
          <a:prstGeom prst="rect">
            <a:avLst/>
          </a:prstGeom>
        </p:spPr>
        <p:txBody>
          <a:bodyPr spcFirstLastPara="1" wrap="square" lIns="91425" tIns="91425" rIns="91425" bIns="91425" anchor="t" anchorCtr="0">
            <a:noAutofit/>
          </a:bodyPr>
          <a:lstStyle/>
          <a:p>
            <a:pPr marL="0" indent="0"/>
            <a:r>
              <a:rPr lang="en-GB" dirty="0"/>
              <a:t>Software 3D CAD </a:t>
            </a:r>
            <a:r>
              <a:rPr lang="en-GB" dirty="0" err="1"/>
              <a:t>Aprender</a:t>
            </a:r>
            <a:r>
              <a:rPr lang="en-GB" dirty="0"/>
              <a:t> </a:t>
            </a:r>
            <a:r>
              <a:rPr lang="en-GB" dirty="0" err="1"/>
              <a:t>TinkerCAD</a:t>
            </a:r>
            <a:endParaRPr dirty="0"/>
          </a:p>
        </p:txBody>
      </p:sp>
      <p:sp>
        <p:nvSpPr>
          <p:cNvPr id="1015" name="Google Shape;1015;p43"/>
          <p:cNvSpPr txBox="1">
            <a:spLocks noGrp="1"/>
          </p:cNvSpPr>
          <p:nvPr>
            <p:ph type="subTitle" idx="4"/>
          </p:nvPr>
        </p:nvSpPr>
        <p:spPr>
          <a:xfrm>
            <a:off x="3893793" y="3853588"/>
            <a:ext cx="3506467" cy="829500"/>
          </a:xfrm>
          <a:prstGeom prst="rect">
            <a:avLst/>
          </a:prstGeom>
        </p:spPr>
        <p:txBody>
          <a:bodyPr spcFirstLastPara="1" wrap="square" lIns="91425" tIns="91425" rIns="91425" bIns="91425" anchor="t" anchorCtr="0">
            <a:noAutofit/>
          </a:bodyPr>
          <a:lstStyle/>
          <a:p>
            <a:pPr marL="0" lvl="0" indent="0"/>
            <a:r>
              <a:rPr lang="en-GB" dirty="0" err="1"/>
              <a:t>Formato</a:t>
            </a:r>
            <a:r>
              <a:rPr lang="en-GB" dirty="0"/>
              <a:t> de </a:t>
            </a:r>
            <a:r>
              <a:rPr lang="en-GB" dirty="0" err="1"/>
              <a:t>archivo</a:t>
            </a:r>
            <a:r>
              <a:rPr lang="en-GB" dirty="0"/>
              <a:t> para </a:t>
            </a:r>
            <a:r>
              <a:rPr lang="en-GB" dirty="0" err="1"/>
              <a:t>Impresión</a:t>
            </a:r>
            <a:r>
              <a:rPr lang="en-GB" dirty="0"/>
              <a:t> 3D</a:t>
            </a:r>
          </a:p>
          <a:p>
            <a:pPr marL="0" lvl="0" indent="0"/>
            <a:r>
              <a:rPr lang="en-GB" dirty="0" err="1"/>
              <a:t>Exportar</a:t>
            </a:r>
            <a:r>
              <a:rPr lang="en-GB" dirty="0"/>
              <a:t> un </a:t>
            </a:r>
            <a:r>
              <a:rPr lang="en-GB" dirty="0" err="1"/>
              <a:t>diseño</a:t>
            </a:r>
            <a:r>
              <a:rPr lang="en-GB" dirty="0"/>
              <a:t> 3D </a:t>
            </a:r>
            <a:r>
              <a:rPr lang="en-GB" dirty="0" err="1"/>
              <a:t>desde</a:t>
            </a:r>
            <a:r>
              <a:rPr lang="en-GB" dirty="0"/>
              <a:t> </a:t>
            </a:r>
            <a:r>
              <a:rPr lang="en-GB" dirty="0" err="1"/>
              <a:t>TinkerCAD</a:t>
            </a:r>
            <a:r>
              <a:rPr lang="en-GB" dirty="0"/>
              <a:t> </a:t>
            </a:r>
            <a:endParaRPr dirty="0">
              <a:highlight>
                <a:srgbClr val="FFFF00"/>
              </a:highlight>
            </a:endParaRPr>
          </a:p>
        </p:txBody>
      </p:sp>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Contenidos</a:t>
            </a:r>
            <a:endParaRPr dirty="0"/>
          </a:p>
        </p:txBody>
      </p:sp>
      <p:sp>
        <p:nvSpPr>
          <p:cNvPr id="1016" name="Google Shape;1016;p43"/>
          <p:cNvSpPr txBox="1">
            <a:spLocks noGrp="1"/>
          </p:cNvSpPr>
          <p:nvPr>
            <p:ph type="subTitle" idx="5"/>
          </p:nvPr>
        </p:nvSpPr>
        <p:spPr>
          <a:xfrm>
            <a:off x="3893793" y="1675850"/>
            <a:ext cx="2692537" cy="335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Introducció a Tinkercad</a:t>
            </a:r>
            <a:endParaRPr dirty="0"/>
          </a:p>
        </p:txBody>
      </p:sp>
      <p:sp>
        <p:nvSpPr>
          <p:cNvPr id="1017" name="Google Shape;1017;p43"/>
          <p:cNvSpPr txBox="1">
            <a:spLocks noGrp="1"/>
          </p:cNvSpPr>
          <p:nvPr>
            <p:ph type="subTitle" idx="6"/>
          </p:nvPr>
        </p:nvSpPr>
        <p:spPr>
          <a:xfrm>
            <a:off x="1295218" y="3515042"/>
            <a:ext cx="2426177"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Modelado de sólidos</a:t>
            </a:r>
            <a:endParaRPr dirty="0"/>
          </a:p>
        </p:txBody>
      </p:sp>
      <p:sp>
        <p:nvSpPr>
          <p:cNvPr id="1018" name="Google Shape;1018;p43"/>
          <p:cNvSpPr txBox="1">
            <a:spLocks noGrp="1"/>
          </p:cNvSpPr>
          <p:nvPr>
            <p:ph type="subTitle" idx="7"/>
          </p:nvPr>
        </p:nvSpPr>
        <p:spPr>
          <a:xfrm>
            <a:off x="1295218" y="1675849"/>
            <a:ext cx="2296121" cy="340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Fundamentos de CAD</a:t>
            </a:r>
            <a:endParaRPr dirty="0"/>
          </a:p>
        </p:txBody>
      </p:sp>
      <p:sp>
        <p:nvSpPr>
          <p:cNvPr id="1019" name="Google Shape;1019;p43"/>
          <p:cNvSpPr txBox="1">
            <a:spLocks noGrp="1"/>
          </p:cNvSpPr>
          <p:nvPr>
            <p:ph type="subTitle" idx="8"/>
          </p:nvPr>
        </p:nvSpPr>
        <p:spPr>
          <a:xfrm>
            <a:off x="3893792" y="3515050"/>
            <a:ext cx="2692537" cy="308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Preparar la impresió</a:t>
            </a:r>
            <a:endParaRPr dirty="0"/>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022" name="Google Shape;1022;p43"/>
          <p:cNvSpPr txBox="1">
            <a:spLocks noGrp="1"/>
          </p:cNvSpPr>
          <p:nvPr>
            <p:ph type="title" idx="14"/>
          </p:nvPr>
        </p:nvSpPr>
        <p:spPr>
          <a:xfrm>
            <a:off x="389787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1023" name="Google Shape;1023;p43"/>
          <p:cNvSpPr txBox="1">
            <a:spLocks noGrp="1"/>
          </p:cNvSpPr>
          <p:nvPr>
            <p:ph type="title" idx="15"/>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5075700" y="393738"/>
            <a:ext cx="3040800" cy="4395859"/>
          </a:xfrm>
          <a:prstGeom prst="rect">
            <a:avLst/>
          </a:prstGeom>
        </p:spPr>
        <p:txBody>
          <a:bodyPr spcFirstLastPara="1" wrap="square" lIns="91425" tIns="91425" rIns="91425" bIns="91425" anchor="t" anchorCtr="0">
            <a:noAutofit/>
          </a:bodyPr>
          <a:lstStyle/>
          <a:p>
            <a:pPr marL="12700" lvl="0" indent="-12700" algn="ctr">
              <a:buSzPts val="1400"/>
            </a:pPr>
            <a:r>
              <a:rPr lang="es-ES" dirty="0"/>
              <a:t>Dibujo digital</a:t>
            </a:r>
          </a:p>
          <a:p>
            <a:pPr marL="12700" lvl="0" indent="-12700" algn="ctr">
              <a:buSzPts val="1400"/>
            </a:pPr>
            <a:r>
              <a:rPr lang="es-ES" dirty="0"/>
              <a:t>↓</a:t>
            </a:r>
          </a:p>
          <a:p>
            <a:pPr marL="12700" lvl="0" indent="-12700" algn="ctr">
              <a:buSzPts val="1400"/>
            </a:pPr>
            <a:r>
              <a:rPr lang="es-ES" dirty="0"/>
              <a:t>Escultura digital</a:t>
            </a:r>
          </a:p>
          <a:p>
            <a:pPr marL="12700" lvl="0" indent="-12700" algn="ctr">
              <a:buSzPts val="1400"/>
            </a:pPr>
            <a:r>
              <a:rPr lang="es-ES" dirty="0"/>
              <a:t>↓</a:t>
            </a:r>
          </a:p>
          <a:p>
            <a:pPr marL="12700" lvl="0" indent="-12700" algn="ctr">
              <a:buSzPts val="1400"/>
            </a:pPr>
            <a:r>
              <a:rPr lang="es-ES" dirty="0"/>
              <a:t>Modelo CAD en 3D</a:t>
            </a:r>
          </a:p>
          <a:p>
            <a:pPr marL="12700" lvl="0" indent="-12700" algn="ctr">
              <a:buSzPts val="1400"/>
            </a:pPr>
            <a:r>
              <a:rPr lang="es-ES" dirty="0"/>
              <a:t>↓</a:t>
            </a:r>
          </a:p>
          <a:p>
            <a:pPr marL="12700" lvl="0" indent="-12700" algn="ctr">
              <a:buSzPts val="1400"/>
            </a:pPr>
            <a:r>
              <a:rPr lang="es-ES" dirty="0"/>
              <a:t>Análisis de ingeniería integrado (Ingeniería asistida por Ordenador (CAE): análisis de elementos finitos, dinámica de fluidos computacional, dinámica </a:t>
            </a:r>
            <a:r>
              <a:rPr lang="es-ES" dirty="0" err="1"/>
              <a:t>multicuerpo</a:t>
            </a:r>
            <a:r>
              <a:rPr lang="es-ES" dirty="0"/>
              <a:t>)</a:t>
            </a:r>
          </a:p>
          <a:p>
            <a:pPr marL="12700" lvl="0" indent="-12700" algn="ctr">
              <a:buSzPts val="1400"/>
            </a:pPr>
            <a:r>
              <a:rPr lang="es-ES" dirty="0"/>
              <a:t>↓</a:t>
            </a:r>
          </a:p>
          <a:p>
            <a:pPr marL="12700" lvl="0" indent="-12700" algn="ctr">
              <a:buSzPts val="1400"/>
            </a:pPr>
            <a:r>
              <a:rPr lang="es-ES" dirty="0"/>
              <a:t>Prototipos virtuales</a:t>
            </a:r>
          </a:p>
          <a:p>
            <a:pPr marL="12700" lvl="0" indent="-12700" algn="ctr">
              <a:buSzPts val="1400"/>
            </a:pPr>
            <a:r>
              <a:rPr lang="es-ES" dirty="0"/>
              <a:t>↓</a:t>
            </a:r>
          </a:p>
          <a:p>
            <a:pPr marL="12700" lvl="0" indent="-12700" algn="ctr">
              <a:buSzPts val="1400"/>
            </a:pPr>
            <a:r>
              <a:rPr lang="es-ES" dirty="0"/>
              <a:t>Simulación para pruebas y evaluación</a:t>
            </a:r>
          </a:p>
          <a:p>
            <a:pPr marL="12700" lvl="0" indent="-12700" algn="ctr">
              <a:buSzPts val="1400"/>
            </a:pPr>
            <a:r>
              <a:rPr lang="es-ES" dirty="0"/>
              <a:t>↓</a:t>
            </a:r>
          </a:p>
          <a:p>
            <a:pPr marL="12700" lvl="0" indent="-12700" algn="ctr">
              <a:buSzPts val="1400"/>
            </a:pPr>
            <a:r>
              <a:rPr lang="es-ES" dirty="0"/>
              <a:t>Modelos digitales para diseño de herramientas y fabricación digital.</a:t>
            </a:r>
            <a:endParaRPr lang="en-GB" dirty="0"/>
          </a:p>
        </p:txBody>
      </p:sp>
    </p:spTree>
    <p:extLst>
      <p:ext uri="{BB962C8B-B14F-4D97-AF65-F5344CB8AC3E}">
        <p14:creationId xmlns:p14="http://schemas.microsoft.com/office/powerpoint/2010/main" val="1441869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CAD en Diseño y Desarrollo de Producto</a:t>
            </a:r>
            <a:endParaRPr dirty="0"/>
          </a:p>
        </p:txBody>
      </p:sp>
      <p:sp>
        <p:nvSpPr>
          <p:cNvPr id="3667" name="Google Shape;3667;p62"/>
          <p:cNvSpPr txBox="1">
            <a:spLocks noGrp="1"/>
          </p:cNvSpPr>
          <p:nvPr>
            <p:ph type="subTitle" idx="1"/>
          </p:nvPr>
        </p:nvSpPr>
        <p:spPr>
          <a:xfrm>
            <a:off x="4917238" y="1984951"/>
            <a:ext cx="3060084" cy="773400"/>
          </a:xfrm>
          <a:prstGeom prst="rect">
            <a:avLst/>
          </a:prstGeom>
        </p:spPr>
        <p:txBody>
          <a:bodyPr spcFirstLastPara="1" wrap="square" lIns="91425" tIns="91425" rIns="91425" bIns="91425" anchor="t" anchorCtr="0">
            <a:noAutofit/>
          </a:bodyPr>
          <a:lstStyle/>
          <a:p>
            <a:pPr indent="-317500">
              <a:buSzPts val="1400"/>
              <a:buFont typeface="Muli"/>
              <a:buChar char="●"/>
            </a:pPr>
            <a:r>
              <a:rPr lang="es-ES" dirty="0"/>
              <a:t>Prueba de concepto</a:t>
            </a:r>
          </a:p>
          <a:p>
            <a:pPr indent="-317500">
              <a:buSzPts val="1400"/>
              <a:buFont typeface="Muli"/>
              <a:buChar char="●"/>
            </a:pPr>
            <a:r>
              <a:rPr lang="es-ES" dirty="0"/>
              <a:t>Ciclo de vida y gestión del producto.</a:t>
            </a:r>
          </a:p>
          <a:p>
            <a:pPr indent="-317500">
              <a:buSzPts val="1400"/>
              <a:buFont typeface="Muli"/>
              <a:buChar char="●"/>
            </a:pPr>
            <a:r>
              <a:rPr lang="es-ES" dirty="0"/>
              <a:t>Creación de prototipos y fabricación (es decir, impresión 3D, mecanizado CNC, corte y grabado por láser)</a:t>
            </a:r>
          </a:p>
          <a:p>
            <a:pPr indent="-317500">
              <a:buSzPts val="1400"/>
              <a:buFont typeface="Muli"/>
              <a:buChar char="●"/>
            </a:pPr>
            <a:r>
              <a:rPr lang="es-ES" dirty="0"/>
              <a:t>Renderizado y animación 3D para visualizar mejor el diseño del producto</a:t>
            </a:r>
            <a:endParaRPr lang="en-GB" dirty="0"/>
          </a:p>
          <a:p>
            <a:pPr indent="-317500">
              <a:buSzPts val="1400"/>
              <a:buFont typeface="Muli"/>
              <a:buChar char="●"/>
            </a:pPr>
            <a:endParaRPr lang="en-GB" dirty="0"/>
          </a:p>
          <a:p>
            <a:pPr marL="0" lvl="0" indent="0"/>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305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Renderizado 3D</a:t>
            </a:r>
            <a:endParaRPr dirty="0"/>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4185761"/>
          </a:xfrm>
          <a:prstGeom prst="rect">
            <a:avLst/>
          </a:prstGeom>
          <a:noFill/>
        </p:spPr>
        <p:txBody>
          <a:bodyPr wrap="square">
            <a:spAutoFit/>
          </a:bodyPr>
          <a:lstStyle/>
          <a:p>
            <a:pPr marL="0" lvl="0" indent="0" algn="just"/>
            <a:r>
              <a:rPr lang="es-ES" dirty="0">
                <a:solidFill>
                  <a:srgbClr val="343433"/>
                </a:solidFill>
                <a:latin typeface="Muli" panose="02000503000000000000" pitchFamily="2" charset="77"/>
              </a:rPr>
              <a:t>El renderizado 3D es un proceso creativo que utiliza gráficos por ordenador para convertir modelos 3D en imágenes fotorrealistas o no fotorrealistas.</a:t>
            </a:r>
          </a:p>
          <a:p>
            <a:pPr marL="0" lvl="0" indent="0" algn="just"/>
            <a:endParaRPr lang="es-ES" dirty="0">
              <a:solidFill>
                <a:srgbClr val="343433"/>
              </a:solidFill>
              <a:latin typeface="Muli" panose="02000503000000000000" pitchFamily="2" charset="77"/>
            </a:endParaRPr>
          </a:p>
          <a:p>
            <a:pPr marL="0" lvl="0" indent="0" algn="just"/>
            <a:r>
              <a:rPr lang="es-ES" dirty="0">
                <a:solidFill>
                  <a:srgbClr val="343433"/>
                </a:solidFill>
                <a:latin typeface="Muli" panose="02000503000000000000" pitchFamily="2" charset="77"/>
              </a:rPr>
              <a:t>El renderizado 3D da la apariencia final a los modelos y la animación con efectos visuales como iluminación, sombreado, mapeo de texturas, sombras, reflejos y movimientos desenfocados. Los tipos de renderizado van desde el renderizado de estructura alámbrica claramente no realista hasta el renderizado basado en polígonos, incluyendo técnicas más avanzadas como el renderizado mediante línea de exploración, el trazado de rayos o la radiosidad. La renderización puede tomar desde fracciones de segundo hasta días para una sola imagen o marco.</a:t>
            </a:r>
          </a:p>
          <a:p>
            <a:pPr marL="0" lvl="0" indent="0" algn="just"/>
            <a:endParaRPr lang="es-ES" dirty="0">
              <a:solidFill>
                <a:srgbClr val="343433"/>
              </a:solidFill>
              <a:latin typeface="Muli" panose="02000503000000000000" pitchFamily="2" charset="77"/>
            </a:endParaRPr>
          </a:p>
          <a:p>
            <a:pPr marL="0" lvl="0" indent="0" algn="just"/>
            <a:r>
              <a:rPr lang="es-ES" dirty="0">
                <a:solidFill>
                  <a:srgbClr val="343433"/>
                </a:solidFill>
                <a:latin typeface="Muli" panose="02000503000000000000" pitchFamily="2" charset="77"/>
              </a:rPr>
              <a:t>Muchos software de modelado 3D ahora ofrecen capacidades avanzadas de renderizado y animación para visualizar mejor el diseño del producto, como:</a:t>
            </a:r>
          </a:p>
          <a:p>
            <a:pPr marL="457200" indent="-317500" algn="just">
              <a:buClr>
                <a:srgbClr val="343434"/>
              </a:buClr>
              <a:buSzPts val="1400"/>
              <a:buFont typeface="Muli"/>
              <a:buChar char="●"/>
            </a:pPr>
            <a:r>
              <a:rPr lang="en-US" altLang="zh-CN" dirty="0">
                <a:solidFill>
                  <a:srgbClr val="343434"/>
                </a:solidFill>
                <a:latin typeface="Muli"/>
                <a:sym typeface="Muli"/>
              </a:rPr>
              <a:t>SolidWorks</a:t>
            </a:r>
          </a:p>
          <a:p>
            <a:pPr marL="457200" lvl="0" indent="-317500" algn="just">
              <a:buClr>
                <a:srgbClr val="343434"/>
              </a:buClr>
              <a:buSzPts val="1400"/>
              <a:buFont typeface="Muli"/>
              <a:buChar char="●"/>
            </a:pPr>
            <a:r>
              <a:rPr lang="en-US" altLang="zh-CN" dirty="0">
                <a:solidFill>
                  <a:srgbClr val="343434"/>
                </a:solidFill>
                <a:latin typeface="Muli"/>
                <a:sym typeface="Muli"/>
              </a:rPr>
              <a:t>Alias</a:t>
            </a:r>
          </a:p>
          <a:p>
            <a:pPr marL="457200" lvl="0" indent="-317500" algn="just">
              <a:buClr>
                <a:srgbClr val="343434"/>
              </a:buClr>
              <a:buSzPts val="1400"/>
              <a:buFont typeface="Muli"/>
              <a:buChar char="●"/>
            </a:pPr>
            <a:r>
              <a:rPr lang="en-US" altLang="zh-CN" dirty="0">
                <a:solidFill>
                  <a:srgbClr val="343434"/>
                </a:solidFill>
                <a:latin typeface="Muli"/>
                <a:sym typeface="Muli"/>
              </a:rPr>
              <a:t>3DS</a:t>
            </a:r>
            <a:r>
              <a:rPr lang="zh-CN" altLang="en-US" dirty="0">
                <a:solidFill>
                  <a:srgbClr val="343434"/>
                </a:solidFill>
                <a:latin typeface="Muli"/>
                <a:sym typeface="Muli"/>
              </a:rPr>
              <a:t> </a:t>
            </a:r>
            <a:r>
              <a:rPr lang="en-US" altLang="zh-CN" dirty="0">
                <a:solidFill>
                  <a:srgbClr val="343434"/>
                </a:solidFill>
                <a:latin typeface="Muli"/>
                <a:sym typeface="Muli"/>
              </a:rPr>
              <a:t>Max</a:t>
            </a:r>
          </a:p>
          <a:p>
            <a:pPr marL="457200" lvl="0" indent="-317500" algn="just">
              <a:buClr>
                <a:srgbClr val="343434"/>
              </a:buClr>
              <a:buSzPts val="1400"/>
              <a:buFont typeface="Muli"/>
              <a:buChar char="●"/>
            </a:pPr>
            <a:r>
              <a:rPr lang="en-US" altLang="zh-CN" dirty="0">
                <a:solidFill>
                  <a:srgbClr val="343434"/>
                </a:solidFill>
                <a:latin typeface="Muli"/>
                <a:sym typeface="Muli"/>
              </a:rPr>
              <a:t>Maya</a:t>
            </a:r>
          </a:p>
          <a:p>
            <a:pPr marL="457200" lvl="0" indent="-317500" algn="just">
              <a:buClr>
                <a:srgbClr val="343434"/>
              </a:buClr>
              <a:buSzPts val="1400"/>
              <a:buFont typeface="Muli"/>
              <a:buChar char="●"/>
            </a:pPr>
            <a:r>
              <a:rPr lang="es-ES" altLang="zh-CN" dirty="0">
                <a:solidFill>
                  <a:srgbClr val="343434"/>
                </a:solidFill>
                <a:latin typeface="Muli"/>
                <a:sym typeface="Muli"/>
              </a:rPr>
              <a:t>y muchos más</a:t>
            </a:r>
            <a:r>
              <a:rPr lang="en-US" altLang="zh-CN" dirty="0">
                <a:solidFill>
                  <a:srgbClr val="343434"/>
                </a:solidFill>
                <a:latin typeface="Muli"/>
                <a:sym typeface="Muli"/>
              </a:rPr>
              <a:t>…</a:t>
            </a:r>
            <a:endParaRPr lang="en-GB" dirty="0">
              <a:solidFill>
                <a:srgbClr val="343433"/>
              </a:solidFill>
              <a:latin typeface="Muli" panose="02000503000000000000" pitchFamily="2" charset="77"/>
            </a:endParaRPr>
          </a:p>
        </p:txBody>
      </p:sp>
    </p:spTree>
    <p:extLst>
      <p:ext uri="{BB962C8B-B14F-4D97-AF65-F5344CB8AC3E}">
        <p14:creationId xmlns:p14="http://schemas.microsoft.com/office/powerpoint/2010/main" val="3994404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513850" y="276446"/>
            <a:ext cx="4694950" cy="1394451"/>
          </a:xfrm>
          <a:prstGeom prst="rect">
            <a:avLst/>
          </a:prstGeom>
        </p:spPr>
        <p:txBody>
          <a:bodyPr spcFirstLastPara="1" wrap="square" lIns="91425" tIns="91425" rIns="91425" bIns="91425" anchor="b" anchorCtr="0">
            <a:noAutofit/>
          </a:bodyPr>
          <a:lstStyle/>
          <a:p>
            <a:r>
              <a:rPr lang="es-ES" altLang="zh-CN" dirty="0"/>
              <a:t>¿Cuál de los siguientes es un modelo renderizado en 3D?</a:t>
            </a:r>
            <a:endParaRPr dirty="0"/>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575497"/>
            <a:ext cx="3040800" cy="4825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rPr>
              <a:t>Answer: D. </a:t>
            </a:r>
            <a:r>
              <a:rPr lang="es-ES" dirty="0">
                <a:solidFill>
                  <a:srgbClr val="C00000"/>
                </a:solidFill>
              </a:rPr>
              <a:t>Todos los anteriores </a:t>
            </a:r>
            <a:endParaRPr dirty="0">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65;p62">
            <a:extLst>
              <a:ext uri="{FF2B5EF4-FFF2-40B4-BE49-F238E27FC236}">
                <a16:creationId xmlns:a16="http://schemas.microsoft.com/office/drawing/2014/main" id="{2AC1B3AD-B310-5F46-B40D-03C7F48CB323}"/>
              </a:ext>
            </a:extLst>
          </p:cNvPr>
          <p:cNvSpPr>
            <a:spLocks noChangeAspect="1"/>
          </p:cNvSpPr>
          <p:nvPr/>
        </p:nvSpPr>
        <p:spPr>
          <a:xfrm>
            <a:off x="4881338" y="1839592"/>
            <a:ext cx="1800000" cy="1238942"/>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36" name="Google Shape;1167;p50">
            <a:extLst>
              <a:ext uri="{FF2B5EF4-FFF2-40B4-BE49-F238E27FC236}">
                <a16:creationId xmlns:a16="http://schemas.microsoft.com/office/drawing/2014/main" id="{B26C4CBA-BA31-A34A-85C5-CB5018B390A4}"/>
              </a:ext>
            </a:extLst>
          </p:cNvPr>
          <p:cNvSpPr txBox="1">
            <a:spLocks/>
          </p:cNvSpPr>
          <p:nvPr/>
        </p:nvSpPr>
        <p:spPr>
          <a:xfrm>
            <a:off x="4525787" y="1839593"/>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A.</a:t>
            </a:r>
            <a:endParaRPr lang="en-US"/>
          </a:p>
        </p:txBody>
      </p:sp>
      <p:sp>
        <p:nvSpPr>
          <p:cNvPr id="38" name="Google Shape;3665;p62">
            <a:extLst>
              <a:ext uri="{FF2B5EF4-FFF2-40B4-BE49-F238E27FC236}">
                <a16:creationId xmlns:a16="http://schemas.microsoft.com/office/drawing/2014/main" id="{CEFD3A71-64BB-414C-9958-8E3408C75AB0}"/>
              </a:ext>
            </a:extLst>
          </p:cNvPr>
          <p:cNvSpPr>
            <a:spLocks noChangeAspect="1"/>
          </p:cNvSpPr>
          <p:nvPr/>
        </p:nvSpPr>
        <p:spPr>
          <a:xfrm>
            <a:off x="7105550" y="1795342"/>
            <a:ext cx="1800000" cy="1238942"/>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39" name="Google Shape;1167;p50">
            <a:extLst>
              <a:ext uri="{FF2B5EF4-FFF2-40B4-BE49-F238E27FC236}">
                <a16:creationId xmlns:a16="http://schemas.microsoft.com/office/drawing/2014/main" id="{F1AA4405-31F9-4D4A-86E3-E5FE69CB2809}"/>
              </a:ext>
            </a:extLst>
          </p:cNvPr>
          <p:cNvSpPr txBox="1">
            <a:spLocks/>
          </p:cNvSpPr>
          <p:nvPr/>
        </p:nvSpPr>
        <p:spPr>
          <a:xfrm>
            <a:off x="6749999" y="1795342"/>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B.</a:t>
            </a:r>
            <a:endParaRPr lang="en-US"/>
          </a:p>
        </p:txBody>
      </p:sp>
      <p:sp>
        <p:nvSpPr>
          <p:cNvPr id="40" name="Google Shape;3665;p62">
            <a:extLst>
              <a:ext uri="{FF2B5EF4-FFF2-40B4-BE49-F238E27FC236}">
                <a16:creationId xmlns:a16="http://schemas.microsoft.com/office/drawing/2014/main" id="{26A66CEC-81DB-FE4C-9ABB-84865ADC38EF}"/>
              </a:ext>
            </a:extLst>
          </p:cNvPr>
          <p:cNvSpPr>
            <a:spLocks noChangeAspect="1"/>
          </p:cNvSpPr>
          <p:nvPr/>
        </p:nvSpPr>
        <p:spPr>
          <a:xfrm>
            <a:off x="4926216" y="3226156"/>
            <a:ext cx="1800000" cy="1238942"/>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1" name="Google Shape;1167;p50">
            <a:extLst>
              <a:ext uri="{FF2B5EF4-FFF2-40B4-BE49-F238E27FC236}">
                <a16:creationId xmlns:a16="http://schemas.microsoft.com/office/drawing/2014/main" id="{D361A53F-97B0-CC4C-9E5A-BF0A5FBC0A31}"/>
              </a:ext>
            </a:extLst>
          </p:cNvPr>
          <p:cNvSpPr txBox="1">
            <a:spLocks/>
          </p:cNvSpPr>
          <p:nvPr/>
        </p:nvSpPr>
        <p:spPr>
          <a:xfrm>
            <a:off x="4570665" y="3226156"/>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C.</a:t>
            </a:r>
            <a:endParaRPr lang="en-US"/>
          </a:p>
        </p:txBody>
      </p:sp>
      <p:sp>
        <p:nvSpPr>
          <p:cNvPr id="43" name="Google Shape;1167;p50">
            <a:extLst>
              <a:ext uri="{FF2B5EF4-FFF2-40B4-BE49-F238E27FC236}">
                <a16:creationId xmlns:a16="http://schemas.microsoft.com/office/drawing/2014/main" id="{D3AF7012-5C79-3343-947C-6D43D7BBA806}"/>
              </a:ext>
            </a:extLst>
          </p:cNvPr>
          <p:cNvSpPr txBox="1">
            <a:spLocks/>
          </p:cNvSpPr>
          <p:nvPr/>
        </p:nvSpPr>
        <p:spPr>
          <a:xfrm>
            <a:off x="6749998" y="3220233"/>
            <a:ext cx="232200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dirty="0"/>
              <a:t>D.   </a:t>
            </a:r>
            <a:r>
              <a:rPr lang="en-US" altLang="zh-CN" dirty="0" err="1"/>
              <a:t>Todos</a:t>
            </a:r>
            <a:r>
              <a:rPr lang="en-US" altLang="zh-CN" dirty="0"/>
              <a:t> </a:t>
            </a:r>
            <a:r>
              <a:rPr lang="en-US" altLang="zh-CN" dirty="0" err="1"/>
              <a:t>los</a:t>
            </a:r>
            <a:r>
              <a:rPr lang="en-US" altLang="zh-CN" dirty="0"/>
              <a:t> </a:t>
            </a:r>
            <a:r>
              <a:rPr lang="en-US" altLang="zh-CN" dirty="0" err="1"/>
              <a:t>anteriores</a:t>
            </a:r>
            <a:r>
              <a:rPr lang="en-US" altLang="zh-CN" dirty="0"/>
              <a:t> </a:t>
            </a:r>
          </a:p>
        </p:txBody>
      </p:sp>
    </p:spTree>
    <p:extLst>
      <p:ext uri="{BB962C8B-B14F-4D97-AF65-F5344CB8AC3E}">
        <p14:creationId xmlns:p14="http://schemas.microsoft.com/office/powerpoint/2010/main" val="3683060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02400" y="1067438"/>
            <a:ext cx="4204800" cy="1820304"/>
          </a:xfrm>
          <a:prstGeom prst="rect">
            <a:avLst/>
          </a:prstGeom>
        </p:spPr>
        <p:txBody>
          <a:bodyPr spcFirstLastPara="1" wrap="square" lIns="91425" tIns="91425" rIns="91425" bIns="91425" anchor="b" anchorCtr="0">
            <a:noAutofit/>
          </a:bodyPr>
          <a:lstStyle/>
          <a:p>
            <a:r>
              <a:rPr lang="es-ES" dirty="0"/>
              <a:t>¿Los programas CAD pueden generar archivos para qué métodos de fabricación?</a:t>
            </a:r>
            <a:endParaRPr dirty="0"/>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123151"/>
            <a:ext cx="3517534" cy="773400"/>
          </a:xfrm>
          <a:prstGeom prst="rect">
            <a:avLst/>
          </a:prstGeom>
        </p:spPr>
        <p:txBody>
          <a:bodyPr spcFirstLastPara="1" wrap="square" lIns="91425" tIns="91425" rIns="91425" bIns="91425" anchor="t" anchorCtr="0">
            <a:noAutofit/>
          </a:bodyPr>
          <a:lstStyle/>
          <a:p>
            <a:pPr marL="0" indent="0"/>
            <a:r>
              <a:rPr lang="en" dirty="0">
                <a:solidFill>
                  <a:srgbClr val="C00000"/>
                </a:solidFill>
              </a:rPr>
              <a:t>Respuesta: D. </a:t>
            </a:r>
            <a:r>
              <a:rPr lang="es-ES" dirty="0">
                <a:solidFill>
                  <a:srgbClr val="C00000"/>
                </a:solidFill>
              </a:rPr>
              <a:t>Todos los anteriores</a:t>
            </a:r>
            <a:endParaRPr lang="en-US" dirty="0">
              <a:solidFill>
                <a:srgbClr val="C00000"/>
              </a:solidFill>
            </a:endParaRPr>
          </a:p>
          <a:p>
            <a:pPr marL="0" lvl="0" indent="0" algn="l" rtl="0">
              <a:spcBef>
                <a:spcPts val="0"/>
              </a:spcBef>
              <a:spcAft>
                <a:spcPts val="0"/>
              </a:spcAft>
              <a:buNone/>
            </a:pPr>
            <a:endParaRPr dirty="0">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2896680"/>
            <a:ext cx="3040800" cy="1021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342900" indent="-342900">
              <a:buAutoNum type="alphaUcPeriod"/>
            </a:pPr>
            <a:r>
              <a:rPr lang="es-ES" dirty="0"/>
              <a:t>Impresión 3d</a:t>
            </a:r>
          </a:p>
          <a:p>
            <a:pPr marL="342900" indent="-342900">
              <a:buAutoNum type="alphaUcPeriod"/>
            </a:pPr>
            <a:r>
              <a:rPr lang="es-ES" dirty="0"/>
              <a:t>Mecanizado CNC</a:t>
            </a:r>
          </a:p>
          <a:p>
            <a:pPr marL="342900" indent="-342900">
              <a:buAutoNum type="alphaUcPeriod"/>
            </a:pPr>
            <a:r>
              <a:rPr lang="es-ES" dirty="0"/>
              <a:t>Corte y grabado láser</a:t>
            </a:r>
          </a:p>
          <a:p>
            <a:pPr marL="342900" indent="-342900">
              <a:buAutoNum type="alphaUcPeriod"/>
            </a:pPr>
            <a:r>
              <a:rPr lang="es-ES" dirty="0"/>
              <a:t>Todos los anteriores</a:t>
            </a:r>
            <a:endParaRPr lang="en-US" dirty="0"/>
          </a:p>
        </p:txBody>
      </p:sp>
    </p:spTree>
    <p:extLst>
      <p:ext uri="{BB962C8B-B14F-4D97-AF65-F5344CB8AC3E}">
        <p14:creationId xmlns:p14="http://schemas.microsoft.com/office/powerpoint/2010/main" val="1263949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70000" y="1173550"/>
            <a:ext cx="406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a:t>¿Cuáles son las ventajas y desventajas de CAD?</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38900" y="2319722"/>
            <a:ext cx="3600300" cy="10605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es-ES" dirty="0"/>
              <a:t>Veamos algunos de los principales beneficios y desventajas de integrar el uso de CAD en el desarrollo de productos.</a:t>
            </a:r>
            <a:endParaRPr lang="en-US" dirty="0"/>
          </a:p>
        </p:txBody>
      </p:sp>
    </p:spTree>
    <p:extLst>
      <p:ext uri="{BB962C8B-B14F-4D97-AF65-F5344CB8AC3E}">
        <p14:creationId xmlns:p14="http://schemas.microsoft.com/office/powerpoint/2010/main" val="212808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err="1"/>
              <a:t>Ventajas</a:t>
            </a:r>
            <a:endParaRPr lang="en-GB" dirty="0"/>
          </a:p>
        </p:txBody>
      </p:sp>
      <p:sp>
        <p:nvSpPr>
          <p:cNvPr id="6" name="Google Shape;1029;p44"/>
          <p:cNvSpPr txBox="1">
            <a:spLocks/>
          </p:cNvSpPr>
          <p:nvPr/>
        </p:nvSpPr>
        <p:spPr>
          <a:xfrm>
            <a:off x="779049" y="950447"/>
            <a:ext cx="813186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es-ES" b="1" dirty="0">
                <a:latin typeface="Muli" panose="02000503000000000000" pitchFamily="2" charset="77"/>
              </a:rPr>
              <a:t>Visualización</a:t>
            </a:r>
          </a:p>
          <a:p>
            <a:r>
              <a:rPr lang="es-ES" dirty="0">
                <a:latin typeface="Muli" panose="02000503000000000000" pitchFamily="2" charset="77"/>
              </a:rPr>
              <a:t>Capacidad para crear y visualizar dibujos en 2D y modelos en 3D, lo que reduce la necesidad de múltiples prototipos físicos, disminuye los costos de producción y acelera el proceso de diseño entre el concepto inicial y el producto final.</a:t>
            </a:r>
          </a:p>
          <a:p>
            <a:endParaRPr lang="es-ES" dirty="0">
              <a:latin typeface="Muli" panose="02000503000000000000" pitchFamily="2" charset="77"/>
            </a:endParaRPr>
          </a:p>
          <a:p>
            <a:pPr marL="457200" indent="-317500">
              <a:buClr>
                <a:srgbClr val="343434"/>
              </a:buClr>
              <a:buSzPts val="1400"/>
              <a:buFont typeface="Muli"/>
              <a:buChar char="●"/>
            </a:pPr>
            <a:r>
              <a:rPr lang="es-ES" b="1" dirty="0">
                <a:latin typeface="Muli" panose="02000503000000000000" pitchFamily="2" charset="77"/>
              </a:rPr>
              <a:t>Mayor precisión y mejora de la calidad del diseño</a:t>
            </a:r>
          </a:p>
          <a:p>
            <a:r>
              <a:rPr lang="es-ES" dirty="0">
                <a:latin typeface="Muli" panose="02000503000000000000" pitchFamily="2" charset="77"/>
              </a:rPr>
              <a:t>La representación digital en CAD está muy cerca de la vida real, lo que la hace precisa hasta cierto nivel en comparación con los enfoques tradicionales. El uso de CAD permite a los diseñadores e ingenieros diseñar con perfecta exactitud y precisión.</a:t>
            </a:r>
          </a:p>
          <a:p>
            <a:endParaRPr lang="es-ES" dirty="0">
              <a:latin typeface="Muli" panose="02000503000000000000" pitchFamily="2" charset="77"/>
            </a:endParaRPr>
          </a:p>
          <a:p>
            <a:pPr marL="457200" indent="-317500">
              <a:buClr>
                <a:srgbClr val="343434"/>
              </a:buClr>
              <a:buSzPts val="1400"/>
              <a:buFont typeface="Muli"/>
              <a:buChar char="●"/>
            </a:pPr>
            <a:r>
              <a:rPr lang="es-ES" b="1" dirty="0">
                <a:latin typeface="Muli" panose="02000503000000000000" pitchFamily="2" charset="77"/>
              </a:rPr>
              <a:t>Optimización</a:t>
            </a:r>
          </a:p>
          <a:p>
            <a:r>
              <a:rPr lang="es-ES" dirty="0">
                <a:latin typeface="Muli" panose="02000503000000000000" pitchFamily="2" charset="77"/>
              </a:rPr>
              <a:t>El software CAD ayuda a detectar un error, diagnosticar el problema, resolverlo durante el proceso de diseño, ejecutar simulaciones para probar cómo se comportarían las diferentes piezas y materiales bajo ciertas condiciones y variables del mundo real.</a:t>
            </a:r>
          </a:p>
          <a:p>
            <a:endParaRPr lang="es-ES" dirty="0">
              <a:latin typeface="Muli" panose="02000503000000000000" pitchFamily="2" charset="77"/>
            </a:endParaRPr>
          </a:p>
          <a:p>
            <a:pPr marL="457200" indent="-317500">
              <a:buClr>
                <a:srgbClr val="343434"/>
              </a:buClr>
              <a:buSzPts val="1400"/>
              <a:buFont typeface="Muli"/>
              <a:buChar char="●"/>
            </a:pPr>
            <a:r>
              <a:rPr lang="es-ES" b="1" dirty="0">
                <a:latin typeface="Muli" panose="02000503000000000000" pitchFamily="2" charset="77"/>
              </a:rPr>
              <a:t>Realización</a:t>
            </a:r>
          </a:p>
          <a:p>
            <a:r>
              <a:rPr lang="es-ES" dirty="0">
                <a:latin typeface="Muli" panose="02000503000000000000" pitchFamily="2" charset="77"/>
              </a:rPr>
              <a:t>Capacidad para crear prototipos virtuales realistas que se asemejan a cómo se verá el producto terminado en el mundo real.</a:t>
            </a:r>
            <a:endParaRPr lang="en-GB" dirty="0">
              <a:latin typeface="Muli" panose="02000503000000000000" pitchFamily="2" charset="77"/>
            </a:endParaRPr>
          </a:p>
          <a:p>
            <a:endParaRPr lang="en-GB" dirty="0">
              <a:latin typeface="Muli" panose="02000503000000000000" pitchFamily="2" charset="77"/>
            </a:endParaRPr>
          </a:p>
        </p:txBody>
      </p:sp>
    </p:spTree>
    <p:extLst>
      <p:ext uri="{BB962C8B-B14F-4D97-AF65-F5344CB8AC3E}">
        <p14:creationId xmlns:p14="http://schemas.microsoft.com/office/powerpoint/2010/main" val="2082585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err="1"/>
              <a:t>Ventajas</a:t>
            </a:r>
            <a:endParaRPr lang="en-GB" dirty="0"/>
          </a:p>
        </p:txBody>
      </p:sp>
      <p:sp>
        <p:nvSpPr>
          <p:cNvPr id="6" name="Google Shape;1029;p44"/>
          <p:cNvSpPr txBox="1">
            <a:spLocks/>
          </p:cNvSpPr>
          <p:nvPr/>
        </p:nvSpPr>
        <p:spPr>
          <a:xfrm>
            <a:off x="779049" y="806448"/>
            <a:ext cx="8131868" cy="38090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es-ES" b="1" dirty="0">
                <a:latin typeface="Muli" panose="02000503000000000000" pitchFamily="2" charset="77"/>
              </a:rPr>
              <a:t>Documentar el diseño</a:t>
            </a:r>
          </a:p>
          <a:p>
            <a:pPr lvl="0"/>
            <a:r>
              <a:rPr lang="es-ES" dirty="0">
                <a:latin typeface="Muli" panose="02000503000000000000" pitchFamily="2" charset="77"/>
              </a:rPr>
              <a:t>El software CAD es excelente para documentar todos los aspectos de un diseño. Las medidas, ángulos y dimensiones de los componentes y </a:t>
            </a:r>
            <a:r>
              <a:rPr lang="es-ES" dirty="0" err="1">
                <a:latin typeface="Muli" panose="02000503000000000000" pitchFamily="2" charset="77"/>
              </a:rPr>
              <a:t>subensamblajes</a:t>
            </a:r>
            <a:r>
              <a:rPr lang="es-ES" dirty="0">
                <a:latin typeface="Muli" panose="02000503000000000000" pitchFamily="2" charset="77"/>
              </a:rPr>
              <a:t> se registran y guardan convenientemente para uso futuro.</a:t>
            </a:r>
          </a:p>
          <a:p>
            <a:pPr lvl="0"/>
            <a:endParaRPr lang="es-ES" dirty="0">
              <a:latin typeface="Muli" panose="02000503000000000000" pitchFamily="2" charset="77"/>
            </a:endParaRPr>
          </a:p>
          <a:p>
            <a:pPr marL="457200" indent="-317500">
              <a:buClr>
                <a:srgbClr val="343434"/>
              </a:buClr>
              <a:buSzPts val="1400"/>
              <a:buFont typeface="Muli"/>
              <a:buChar char="●"/>
            </a:pPr>
            <a:r>
              <a:rPr lang="es-ES" b="1" dirty="0">
                <a:latin typeface="Muli" panose="02000503000000000000" pitchFamily="2" charset="77"/>
              </a:rPr>
              <a:t>Revisar y reutilizar el diseño</a:t>
            </a:r>
          </a:p>
          <a:p>
            <a:pPr lvl="0"/>
            <a:r>
              <a:rPr lang="es-ES" dirty="0">
                <a:latin typeface="Muli" panose="02000503000000000000" pitchFamily="2" charset="77"/>
              </a:rPr>
              <a:t>Los diseñadores pueden alterar sus diseños y hacer tantos cambios como sea necesario. Los errores se pueden corregir fácilmente a través de los historiales de revisión guardados. Se pueden producir fácilmente nuevas versiones del diseño editando el diseño existente.</a:t>
            </a:r>
          </a:p>
          <a:p>
            <a:pPr lvl="0"/>
            <a:endParaRPr lang="es-ES" dirty="0">
              <a:latin typeface="Muli" panose="02000503000000000000" pitchFamily="2" charset="77"/>
            </a:endParaRPr>
          </a:p>
          <a:p>
            <a:pPr marL="457200" lvl="0" indent="-317500">
              <a:buClr>
                <a:srgbClr val="343434"/>
              </a:buClr>
              <a:buSzPts val="1400"/>
              <a:buFont typeface="Muli"/>
              <a:buChar char="●"/>
            </a:pPr>
            <a:r>
              <a:rPr lang="es-ES" b="1" dirty="0">
                <a:latin typeface="Muli" panose="02000503000000000000" pitchFamily="2" charset="77"/>
              </a:rPr>
              <a:t>Diseño listo para producción</a:t>
            </a:r>
          </a:p>
          <a:p>
            <a:pPr lvl="0"/>
            <a:r>
              <a:rPr lang="es-ES" dirty="0">
                <a:latin typeface="Muli" panose="02000503000000000000" pitchFamily="2" charset="77"/>
              </a:rPr>
              <a:t>Los modelos virtuales creados en el software CAD se pueden convertir directamente al formato de archivo adecuado para la fabricación en un producto terminado.</a:t>
            </a:r>
          </a:p>
          <a:p>
            <a:pPr lvl="0"/>
            <a:endParaRPr lang="es-ES" dirty="0">
              <a:latin typeface="Muli" panose="02000503000000000000" pitchFamily="2" charset="77"/>
            </a:endParaRPr>
          </a:p>
          <a:p>
            <a:pPr marL="457200" indent="-317500">
              <a:buClr>
                <a:srgbClr val="343434"/>
              </a:buClr>
              <a:buSzPts val="1400"/>
              <a:buFont typeface="Muli"/>
              <a:buChar char="●"/>
            </a:pPr>
            <a:r>
              <a:rPr lang="es-ES" b="1" dirty="0">
                <a:latin typeface="Muli" panose="02000503000000000000" pitchFamily="2" charset="77"/>
              </a:rPr>
              <a:t>Uso compartido simplificado</a:t>
            </a:r>
          </a:p>
          <a:p>
            <a:pPr lvl="0"/>
            <a:r>
              <a:rPr lang="es-ES" dirty="0">
                <a:latin typeface="Muli" panose="02000503000000000000" pitchFamily="2" charset="77"/>
              </a:rPr>
              <a:t>El software CAD con vistas de diseño en tiempo real y flujos de trabajo colaborativos para revisiones de diseño interactivas y ediciones de diseño simultáneas facilita la colaboración, incluso para equipos remotos. Los miembros del equipo pueden compartir, revisar, simular, modificar diseños fácilmente y enviarlos a otros.</a:t>
            </a:r>
            <a:endParaRPr lang="en-GB" dirty="0">
              <a:latin typeface="Muli" panose="02000503000000000000" pitchFamily="2" charset="77"/>
            </a:endParaRPr>
          </a:p>
        </p:txBody>
      </p:sp>
    </p:spTree>
    <p:extLst>
      <p:ext uri="{BB962C8B-B14F-4D97-AF65-F5344CB8AC3E}">
        <p14:creationId xmlns:p14="http://schemas.microsoft.com/office/powerpoint/2010/main" val="2984548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Algunas estadísticas</a:t>
            </a:r>
            <a:endParaRPr dirty="0"/>
          </a:p>
        </p:txBody>
      </p:sp>
      <p:sp>
        <p:nvSpPr>
          <p:cNvPr id="3620" name="Google Shape;3620;p59"/>
          <p:cNvSpPr txBox="1">
            <a:spLocks noGrp="1"/>
          </p:cNvSpPr>
          <p:nvPr>
            <p:ph type="subTitle" idx="1"/>
          </p:nvPr>
        </p:nvSpPr>
        <p:spPr>
          <a:xfrm>
            <a:off x="3436125" y="1645218"/>
            <a:ext cx="2177400" cy="810300"/>
          </a:xfrm>
          <a:prstGeom prst="rect">
            <a:avLst/>
          </a:prstGeom>
        </p:spPr>
        <p:txBody>
          <a:bodyPr spcFirstLastPara="1" wrap="square" lIns="91425" tIns="91425" rIns="91425" bIns="91425" anchor="t" anchorCtr="0">
            <a:noAutofit/>
          </a:bodyPr>
          <a:lstStyle/>
          <a:p>
            <a:pPr marL="0" lvl="0" indent="0"/>
            <a:r>
              <a:rPr lang="en-GB" dirty="0" err="1"/>
              <a:t>Incremento</a:t>
            </a:r>
            <a:r>
              <a:rPr lang="en-GB" dirty="0"/>
              <a:t> </a:t>
            </a:r>
            <a:r>
              <a:rPr lang="en-GB" dirty="0" err="1"/>
              <a:t>en</a:t>
            </a:r>
            <a:r>
              <a:rPr lang="en-GB" dirty="0"/>
              <a:t> la </a:t>
            </a:r>
            <a:r>
              <a:rPr lang="en-GB" b="1" dirty="0" err="1"/>
              <a:t>eficiencia</a:t>
            </a:r>
            <a:r>
              <a:rPr lang="en-GB" b="1" dirty="0"/>
              <a:t> </a:t>
            </a:r>
            <a:r>
              <a:rPr lang="en-GB" b="1" dirty="0" err="1"/>
              <a:t>operativa</a:t>
            </a:r>
            <a:endParaRPr lang="en-GB" b="1" dirty="0"/>
          </a:p>
        </p:txBody>
      </p:sp>
      <p:sp>
        <p:nvSpPr>
          <p:cNvPr id="3621" name="Google Shape;3621;p59"/>
          <p:cNvSpPr txBox="1">
            <a:spLocks noGrp="1"/>
          </p:cNvSpPr>
          <p:nvPr>
            <p:ph type="subTitle" idx="2"/>
          </p:nvPr>
        </p:nvSpPr>
        <p:spPr>
          <a:xfrm>
            <a:off x="6236125" y="1645208"/>
            <a:ext cx="2177400" cy="810300"/>
          </a:xfrm>
          <a:prstGeom prst="rect">
            <a:avLst/>
          </a:prstGeom>
        </p:spPr>
        <p:txBody>
          <a:bodyPr spcFirstLastPara="1" wrap="square" lIns="91425" tIns="91425" rIns="91425" bIns="91425" anchor="t" anchorCtr="0">
            <a:noAutofit/>
          </a:bodyPr>
          <a:lstStyle/>
          <a:p>
            <a:pPr marL="0" lvl="0" indent="0"/>
            <a:r>
              <a:rPr lang="en-GB" dirty="0" err="1"/>
              <a:t>Reducción</a:t>
            </a:r>
            <a:r>
              <a:rPr lang="en-GB" dirty="0"/>
              <a:t> </a:t>
            </a:r>
            <a:r>
              <a:rPr lang="en-GB" dirty="0" err="1"/>
              <a:t>en</a:t>
            </a:r>
            <a:r>
              <a:rPr lang="en-GB" dirty="0"/>
              <a:t> </a:t>
            </a:r>
            <a:r>
              <a:rPr lang="en-GB" dirty="0" err="1"/>
              <a:t>el</a:t>
            </a:r>
            <a:r>
              <a:rPr lang="en-GB" dirty="0"/>
              <a:t> </a:t>
            </a:r>
            <a:r>
              <a:rPr lang="en-GB" b="1" dirty="0" err="1"/>
              <a:t>tiempo</a:t>
            </a:r>
            <a:r>
              <a:rPr lang="en-GB" b="1" dirty="0"/>
              <a:t> de </a:t>
            </a:r>
            <a:r>
              <a:rPr lang="en-GB" b="1" dirty="0" err="1"/>
              <a:t>diseño</a:t>
            </a:r>
            <a:endParaRPr lang="en-GB" b="1" dirty="0"/>
          </a:p>
        </p:txBody>
      </p:sp>
      <p:sp>
        <p:nvSpPr>
          <p:cNvPr id="3622" name="Google Shape;3622;p59"/>
          <p:cNvSpPr txBox="1">
            <a:spLocks noGrp="1"/>
          </p:cNvSpPr>
          <p:nvPr>
            <p:ph type="subTitle" idx="3"/>
          </p:nvPr>
        </p:nvSpPr>
        <p:spPr>
          <a:xfrm>
            <a:off x="3436275" y="3655729"/>
            <a:ext cx="2177400" cy="810300"/>
          </a:xfrm>
          <a:prstGeom prst="rect">
            <a:avLst/>
          </a:prstGeom>
        </p:spPr>
        <p:txBody>
          <a:bodyPr spcFirstLastPara="1" wrap="square" lIns="91425" tIns="91425" rIns="91425" bIns="91425" anchor="t" anchorCtr="0">
            <a:noAutofit/>
          </a:bodyPr>
          <a:lstStyle/>
          <a:p>
            <a:pPr marL="0" lvl="0" indent="0"/>
            <a:r>
              <a:rPr lang="en-GB" dirty="0" err="1"/>
              <a:t>Reducción</a:t>
            </a:r>
            <a:r>
              <a:rPr lang="en-GB" dirty="0"/>
              <a:t> </a:t>
            </a:r>
            <a:r>
              <a:rPr lang="en-GB" dirty="0" err="1"/>
              <a:t>en</a:t>
            </a:r>
            <a:r>
              <a:rPr lang="en-GB" dirty="0"/>
              <a:t> </a:t>
            </a:r>
            <a:r>
              <a:rPr lang="en-GB" dirty="0" err="1"/>
              <a:t>el</a:t>
            </a:r>
            <a:r>
              <a:rPr lang="en-GB" dirty="0"/>
              <a:t> </a:t>
            </a:r>
            <a:r>
              <a:rPr lang="en-GB" b="1" dirty="0" err="1"/>
              <a:t>coste</a:t>
            </a:r>
            <a:r>
              <a:rPr lang="en-GB" b="1" dirty="0"/>
              <a:t> del </a:t>
            </a:r>
            <a:r>
              <a:rPr lang="en-GB" b="1" dirty="0" err="1"/>
              <a:t>prototipo</a:t>
            </a:r>
            <a:endParaRPr lang="en-GB" b="1" dirty="0"/>
          </a:p>
        </p:txBody>
      </p:sp>
      <p:sp>
        <p:nvSpPr>
          <p:cNvPr id="3628" name="Google Shape;3628;p59"/>
          <p:cNvSpPr txBox="1">
            <a:spLocks noGrp="1"/>
          </p:cNvSpPr>
          <p:nvPr>
            <p:ph type="title" idx="7"/>
          </p:nvPr>
        </p:nvSpPr>
        <p:spPr>
          <a:xfrm>
            <a:off x="6725650" y="776468"/>
            <a:ext cx="1198200" cy="636000"/>
          </a:xfrm>
          <a:prstGeom prst="rect">
            <a:avLst/>
          </a:prstGeom>
        </p:spPr>
        <p:txBody>
          <a:bodyPr spcFirstLastPara="1" wrap="square" lIns="91425" tIns="91425" rIns="91425" bIns="91425" anchor="ctr" anchorCtr="0">
            <a:noAutofit/>
          </a:bodyPr>
          <a:lstStyle/>
          <a:p>
            <a:pPr lvl="0"/>
            <a:r>
              <a:rPr lang="en" sz="2000"/>
              <a:t>30%</a:t>
            </a:r>
            <a:r>
              <a:rPr lang="en-GB" sz="2000"/>
              <a:t>↓</a:t>
            </a:r>
            <a:endParaRPr sz="2000"/>
          </a:p>
        </p:txBody>
      </p:sp>
      <p:sp>
        <p:nvSpPr>
          <p:cNvPr id="3629" name="Google Shape;3629;p59"/>
          <p:cNvSpPr txBox="1">
            <a:spLocks noGrp="1"/>
          </p:cNvSpPr>
          <p:nvPr>
            <p:ph type="title" idx="8"/>
          </p:nvPr>
        </p:nvSpPr>
        <p:spPr>
          <a:xfrm>
            <a:off x="3925800" y="776468"/>
            <a:ext cx="1198200" cy="636000"/>
          </a:xfrm>
          <a:prstGeom prst="rect">
            <a:avLst/>
          </a:prstGeom>
        </p:spPr>
        <p:txBody>
          <a:bodyPr spcFirstLastPara="1" wrap="square" lIns="91425" tIns="91425" rIns="91425" bIns="91425" anchor="ctr" anchorCtr="0">
            <a:noAutofit/>
          </a:bodyPr>
          <a:lstStyle/>
          <a:p>
            <a:pPr lvl="0"/>
            <a:r>
              <a:rPr lang="en" sz="2000"/>
              <a:t>40%</a:t>
            </a:r>
            <a:r>
              <a:rPr lang="en-GB" sz="2000"/>
              <a:t>↑ </a:t>
            </a:r>
            <a:endParaRPr sz="2000"/>
          </a:p>
        </p:txBody>
      </p:sp>
      <p:sp>
        <p:nvSpPr>
          <p:cNvPr id="3630" name="Google Shape;3630;p59"/>
          <p:cNvSpPr txBox="1">
            <a:spLocks noGrp="1"/>
          </p:cNvSpPr>
          <p:nvPr>
            <p:ph type="title" idx="9"/>
          </p:nvPr>
        </p:nvSpPr>
        <p:spPr>
          <a:xfrm>
            <a:off x="3925950" y="2795491"/>
            <a:ext cx="1198200" cy="636000"/>
          </a:xfrm>
          <a:prstGeom prst="rect">
            <a:avLst/>
          </a:prstGeom>
        </p:spPr>
        <p:txBody>
          <a:bodyPr spcFirstLastPara="1" wrap="square" lIns="91425" tIns="91425" rIns="91425" bIns="91425" anchor="ctr" anchorCtr="0">
            <a:noAutofit/>
          </a:bodyPr>
          <a:lstStyle/>
          <a:p>
            <a:pPr lvl="0"/>
            <a:r>
              <a:rPr lang="en" sz="2000"/>
              <a:t>30%</a:t>
            </a:r>
            <a:r>
              <a:rPr lang="en-GB" sz="2000"/>
              <a:t>↓</a:t>
            </a:r>
            <a:endParaRPr sz="2000"/>
          </a:p>
        </p:txBody>
      </p:sp>
      <p:sp>
        <p:nvSpPr>
          <p:cNvPr id="3616" name="Google Shape;3616;p59"/>
          <p:cNvSpPr/>
          <p:nvPr/>
        </p:nvSpPr>
        <p:spPr>
          <a:xfrm>
            <a:off x="4096777" y="2685368"/>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9"/>
          <p:cNvSpPr/>
          <p:nvPr/>
        </p:nvSpPr>
        <p:spPr>
          <a:xfrm>
            <a:off x="6896702" y="666420"/>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9"/>
          <p:cNvSpPr/>
          <p:nvPr/>
        </p:nvSpPr>
        <p:spPr>
          <a:xfrm>
            <a:off x="4096777" y="666420"/>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67;p58">
            <a:extLst>
              <a:ext uri="{FF2B5EF4-FFF2-40B4-BE49-F238E27FC236}">
                <a16:creationId xmlns:a16="http://schemas.microsoft.com/office/drawing/2014/main" id="{6C8E40B1-05C2-194A-9976-20D7ADF1A45D}"/>
              </a:ext>
            </a:extLst>
          </p:cNvPr>
          <p:cNvSpPr txBox="1">
            <a:spLocks/>
          </p:cNvSpPr>
          <p:nvPr/>
        </p:nvSpPr>
        <p:spPr>
          <a:xfrm>
            <a:off x="2763774" y="4739709"/>
            <a:ext cx="3451276" cy="28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indent="0" algn="l"/>
            <a:r>
              <a:rPr lang="en-GB" sz="1100">
                <a:solidFill>
                  <a:srgbClr val="F0F7ED"/>
                </a:solidFill>
              </a:rPr>
              <a:t>PTC - https://</a:t>
            </a:r>
            <a:r>
              <a:rPr lang="en-GB" sz="1100" err="1">
                <a:solidFill>
                  <a:srgbClr val="F0F7ED"/>
                </a:solidFill>
              </a:rPr>
              <a:t>www.ptc.com</a:t>
            </a:r>
            <a:r>
              <a:rPr lang="en-GB" sz="1100">
                <a:solidFill>
                  <a:srgbClr val="F0F7ED"/>
                </a:solidFill>
              </a:rPr>
              <a:t>/</a:t>
            </a:r>
            <a:r>
              <a:rPr lang="en-GB" sz="1100" err="1">
                <a:solidFill>
                  <a:srgbClr val="F0F7ED"/>
                </a:solidFill>
              </a:rPr>
              <a:t>en</a:t>
            </a:r>
            <a:r>
              <a:rPr lang="en-GB" sz="1100">
                <a:solidFill>
                  <a:srgbClr val="F0F7ED"/>
                </a:solidFill>
              </a:rPr>
              <a:t>/technologies/cad</a:t>
            </a:r>
          </a:p>
          <a:p>
            <a:pPr marL="0" lvl="0" indent="0" algn="l"/>
            <a:r>
              <a:rPr lang="en-GB" sz="1100">
                <a:solidFill>
                  <a:srgbClr val="F0F7ED"/>
                </a:solidFill>
              </a:rPr>
              <a:t> </a:t>
            </a:r>
          </a:p>
        </p:txBody>
      </p:sp>
      <p:sp>
        <p:nvSpPr>
          <p:cNvPr id="30" name="Google Shape;3624;p59">
            <a:extLst>
              <a:ext uri="{FF2B5EF4-FFF2-40B4-BE49-F238E27FC236}">
                <a16:creationId xmlns:a16="http://schemas.microsoft.com/office/drawing/2014/main" id="{9297AEBA-7768-6741-A0A6-3BE0CDFADF1C}"/>
              </a:ext>
            </a:extLst>
          </p:cNvPr>
          <p:cNvSpPr/>
          <p:nvPr/>
        </p:nvSpPr>
        <p:spPr>
          <a:xfrm rot="5400000">
            <a:off x="4020825" y="590543"/>
            <a:ext cx="1008000" cy="1008000"/>
          </a:xfrm>
          <a:prstGeom prst="blockArc">
            <a:avLst>
              <a:gd name="adj1" fmla="val 10800000"/>
              <a:gd name="adj2" fmla="val 19590704"/>
              <a:gd name="adj3" fmla="val 15409"/>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19;p59">
            <a:extLst>
              <a:ext uri="{FF2B5EF4-FFF2-40B4-BE49-F238E27FC236}">
                <a16:creationId xmlns:a16="http://schemas.microsoft.com/office/drawing/2014/main" id="{DE1FB97B-B06B-FF49-A721-7402BAE543A1}"/>
              </a:ext>
            </a:extLst>
          </p:cNvPr>
          <p:cNvSpPr/>
          <p:nvPr/>
        </p:nvSpPr>
        <p:spPr>
          <a:xfrm rot="5400000">
            <a:off x="6820600" y="594029"/>
            <a:ext cx="1008000" cy="1008000"/>
          </a:xfrm>
          <a:prstGeom prst="blockArc">
            <a:avLst>
              <a:gd name="adj1" fmla="val 10800000"/>
              <a:gd name="adj2" fmla="val 18182207"/>
              <a:gd name="adj3" fmla="val 15308"/>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19;p59">
            <a:extLst>
              <a:ext uri="{FF2B5EF4-FFF2-40B4-BE49-F238E27FC236}">
                <a16:creationId xmlns:a16="http://schemas.microsoft.com/office/drawing/2014/main" id="{D85AA066-7BC1-A440-B8A9-307A49AC11DE}"/>
              </a:ext>
            </a:extLst>
          </p:cNvPr>
          <p:cNvSpPr/>
          <p:nvPr/>
        </p:nvSpPr>
        <p:spPr>
          <a:xfrm rot="5400000">
            <a:off x="4026068" y="2609491"/>
            <a:ext cx="1008000" cy="1008000"/>
          </a:xfrm>
          <a:prstGeom prst="blockArc">
            <a:avLst>
              <a:gd name="adj1" fmla="val 10800000"/>
              <a:gd name="adj2" fmla="val 18182207"/>
              <a:gd name="adj3" fmla="val 15308"/>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22;p59">
            <a:extLst>
              <a:ext uri="{FF2B5EF4-FFF2-40B4-BE49-F238E27FC236}">
                <a16:creationId xmlns:a16="http://schemas.microsoft.com/office/drawing/2014/main" id="{130EBFFB-63E3-E345-854E-204AEB891D48}"/>
              </a:ext>
            </a:extLst>
          </p:cNvPr>
          <p:cNvSpPr txBox="1">
            <a:spLocks/>
          </p:cNvSpPr>
          <p:nvPr/>
        </p:nvSpPr>
        <p:spPr>
          <a:xfrm>
            <a:off x="6235975" y="3615108"/>
            <a:ext cx="2177400" cy="81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1pPr>
            <a:lvl2pPr marL="914400" marR="0" lvl="1"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2pPr>
            <a:lvl3pPr marL="1371600" marR="0" lvl="2"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3pPr>
            <a:lvl4pPr marL="1828800" marR="0" lvl="3"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4pPr>
            <a:lvl5pPr marL="2286000" marR="0" lvl="4"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5pPr>
            <a:lvl6pPr marL="2743200" marR="0" lvl="5"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6pPr>
            <a:lvl7pPr marL="3200400" marR="0" lvl="6"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7pPr>
            <a:lvl8pPr marL="3657600" marR="0" lvl="7"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8pPr>
            <a:lvl9pPr marL="4114800" marR="0" lvl="8"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9pPr>
          </a:lstStyle>
          <a:p>
            <a:pPr marL="0" indent="0"/>
            <a:r>
              <a:rPr lang="en-GB" dirty="0" err="1"/>
              <a:t>Reducción</a:t>
            </a:r>
            <a:r>
              <a:rPr lang="en-GB" dirty="0"/>
              <a:t> </a:t>
            </a:r>
            <a:r>
              <a:rPr lang="en-GB" dirty="0" err="1"/>
              <a:t>en</a:t>
            </a:r>
            <a:r>
              <a:rPr lang="en-GB" dirty="0"/>
              <a:t> </a:t>
            </a:r>
            <a:r>
              <a:rPr lang="en-GB" dirty="0" err="1"/>
              <a:t>el</a:t>
            </a:r>
            <a:endParaRPr lang="en-GB" dirty="0"/>
          </a:p>
          <a:p>
            <a:pPr marL="0" indent="0"/>
            <a:r>
              <a:rPr lang="en-GB" b="1" dirty="0"/>
              <a:t>time to market</a:t>
            </a:r>
          </a:p>
        </p:txBody>
      </p:sp>
      <p:sp>
        <p:nvSpPr>
          <p:cNvPr id="20" name="Google Shape;3630;p59">
            <a:extLst>
              <a:ext uri="{FF2B5EF4-FFF2-40B4-BE49-F238E27FC236}">
                <a16:creationId xmlns:a16="http://schemas.microsoft.com/office/drawing/2014/main" id="{34A9ED26-97FE-A742-B447-82E209F228C6}"/>
              </a:ext>
            </a:extLst>
          </p:cNvPr>
          <p:cNvSpPr txBox="1">
            <a:spLocks/>
          </p:cNvSpPr>
          <p:nvPr/>
        </p:nvSpPr>
        <p:spPr>
          <a:xfrm>
            <a:off x="6725650" y="2754870"/>
            <a:ext cx="1198200" cy="63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F7ED"/>
              </a:buClr>
              <a:buSzPts val="2700"/>
              <a:buFont typeface="Roboto"/>
              <a:buNone/>
              <a:defRPr sz="2100" b="1" i="0" u="none" strike="noStrike" cap="none">
                <a:solidFill>
                  <a:schemeClr val="lt1"/>
                </a:solidFill>
                <a:latin typeface="Roboto"/>
                <a:ea typeface="Roboto"/>
                <a:cs typeface="Roboto"/>
                <a:sym typeface="Roboto"/>
              </a:defRPr>
            </a:lvl1pPr>
            <a:lvl2pPr marR="0" lvl="1"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2pPr>
            <a:lvl3pPr marR="0" lvl="2"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3pPr>
            <a:lvl4pPr marR="0" lvl="3"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4pPr>
            <a:lvl5pPr marR="0" lvl="4"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5pPr>
            <a:lvl6pPr marR="0" lvl="5"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6pPr>
            <a:lvl7pPr marR="0" lvl="6"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7pPr>
            <a:lvl8pPr marR="0" lvl="7"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8pPr>
            <a:lvl9pPr marR="0" lvl="8"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9pPr>
          </a:lstStyle>
          <a:p>
            <a:r>
              <a:rPr lang="en" sz="2000"/>
              <a:t>57%</a:t>
            </a:r>
            <a:r>
              <a:rPr lang="en-GB" sz="2000"/>
              <a:t>↓ </a:t>
            </a:r>
            <a:endParaRPr lang="en" sz="2000"/>
          </a:p>
        </p:txBody>
      </p:sp>
      <p:sp>
        <p:nvSpPr>
          <p:cNvPr id="21" name="Google Shape;3616;p59">
            <a:extLst>
              <a:ext uri="{FF2B5EF4-FFF2-40B4-BE49-F238E27FC236}">
                <a16:creationId xmlns:a16="http://schemas.microsoft.com/office/drawing/2014/main" id="{F3A5317E-D5E4-444F-851A-3DC1EB9D09B3}"/>
              </a:ext>
            </a:extLst>
          </p:cNvPr>
          <p:cNvSpPr/>
          <p:nvPr/>
        </p:nvSpPr>
        <p:spPr>
          <a:xfrm>
            <a:off x="6896477" y="2644747"/>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17;p59">
            <a:extLst>
              <a:ext uri="{FF2B5EF4-FFF2-40B4-BE49-F238E27FC236}">
                <a16:creationId xmlns:a16="http://schemas.microsoft.com/office/drawing/2014/main" id="{E77057C2-2037-4A48-ACE8-C69FFBC361B1}"/>
              </a:ext>
            </a:extLst>
          </p:cNvPr>
          <p:cNvSpPr/>
          <p:nvPr/>
        </p:nvSpPr>
        <p:spPr>
          <a:xfrm rot="5400000">
            <a:off x="6824441" y="2571750"/>
            <a:ext cx="1008000" cy="1008000"/>
          </a:xfrm>
          <a:prstGeom prst="blockArc">
            <a:avLst>
              <a:gd name="adj1" fmla="val 10800000"/>
              <a:gd name="adj2" fmla="val 708248"/>
              <a:gd name="adj3" fmla="val 14791"/>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81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err="1"/>
              <a:t>Desventajas</a:t>
            </a:r>
            <a:endParaRPr lang="en-GB" dirty="0"/>
          </a:p>
        </p:txBody>
      </p:sp>
      <p:sp>
        <p:nvSpPr>
          <p:cNvPr id="6" name="Google Shape;1029;p44"/>
          <p:cNvSpPr txBox="1">
            <a:spLocks/>
          </p:cNvSpPr>
          <p:nvPr/>
        </p:nvSpPr>
        <p:spPr>
          <a:xfrm>
            <a:off x="971999" y="1072847"/>
            <a:ext cx="7938917"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Clr>
                <a:srgbClr val="343434"/>
              </a:buClr>
              <a:buSzPts val="1400"/>
              <a:buFont typeface="Muli"/>
              <a:buChar char="●"/>
            </a:pPr>
            <a:r>
              <a:rPr lang="es-ES" b="1" dirty="0">
                <a:latin typeface="Muli" panose="02000503000000000000" pitchFamily="2" charset="77"/>
              </a:rPr>
              <a:t>Limitar la creatividad y la innovación</a:t>
            </a:r>
          </a:p>
          <a:p>
            <a:pPr lvl="0"/>
            <a:r>
              <a:rPr lang="es-ES" dirty="0">
                <a:latin typeface="Muli" panose="02000503000000000000" pitchFamily="2" charset="77"/>
              </a:rPr>
              <a:t>El dibujo tradicional en papel “sigue siendo una herramienta básica para acelerar la resolución visual de problemas” y ayuda a desarrollar la capacidad de pensamiento creativo de un diseñador. Aquellos que diseñan exclusivamente usando CAD pueden verse más limitados a ciertas formas de pensar y dibujar.</a:t>
            </a:r>
          </a:p>
          <a:p>
            <a:pPr lvl="0"/>
            <a:endParaRPr lang="es-ES" dirty="0">
              <a:latin typeface="Muli" panose="02000503000000000000" pitchFamily="2" charset="77"/>
            </a:endParaRPr>
          </a:p>
          <a:p>
            <a:pPr marL="457200" lvl="0" indent="-317500">
              <a:buClr>
                <a:srgbClr val="343434"/>
              </a:buClr>
              <a:buSzPts val="1400"/>
              <a:buFont typeface="Muli"/>
              <a:buChar char="●"/>
            </a:pPr>
            <a:r>
              <a:rPr lang="es-ES" b="1" dirty="0">
                <a:latin typeface="Muli" panose="02000503000000000000" pitchFamily="2" charset="77"/>
              </a:rPr>
              <a:t>Habilidades del diseñador</a:t>
            </a:r>
          </a:p>
          <a:p>
            <a:pPr lvl="0"/>
            <a:r>
              <a:rPr lang="es-ES" dirty="0">
                <a:latin typeface="Muli" panose="02000503000000000000" pitchFamily="2" charset="77"/>
              </a:rPr>
              <a:t>CAD son herramientas para que un diseñador las use para crear un diseño. Como todas las herramientas, son tan útiles como la persona que las maneja. Si bien un ordenador puede decirte cómo se verá un diseño, el usuario es quien toma la decisión, lo que inevitablemente afecta la función.</a:t>
            </a:r>
          </a:p>
          <a:p>
            <a:pPr lvl="0"/>
            <a:endParaRPr lang="es-ES" dirty="0">
              <a:latin typeface="Muli" panose="02000503000000000000" pitchFamily="2" charset="77"/>
            </a:endParaRPr>
          </a:p>
          <a:p>
            <a:pPr marL="457200" indent="-317500">
              <a:buClr>
                <a:srgbClr val="343434"/>
              </a:buClr>
              <a:buSzPts val="1400"/>
              <a:buFont typeface="Muli"/>
              <a:buChar char="●"/>
            </a:pPr>
            <a:r>
              <a:rPr lang="es-ES" b="1" dirty="0">
                <a:latin typeface="Muli" panose="02000503000000000000" pitchFamily="2" charset="77"/>
              </a:rPr>
              <a:t>Tiempo</a:t>
            </a:r>
          </a:p>
          <a:p>
            <a:pPr lvl="0"/>
            <a:r>
              <a:rPr lang="es-ES" dirty="0">
                <a:latin typeface="Muli" panose="02000503000000000000" pitchFamily="2" charset="77"/>
              </a:rPr>
              <a:t>El uso de CAD lleva tiempo. La creación y ejecución adecuada de diseños conlleva una cierta cantidad de gastos generales, incluido el tiempo asociado con la capacitación.</a:t>
            </a:r>
            <a:endParaRPr lang="en-GB" dirty="0">
              <a:latin typeface="Muli" panose="02000503000000000000" pitchFamily="2" charset="77"/>
            </a:endParaRPr>
          </a:p>
        </p:txBody>
      </p:sp>
    </p:spTree>
    <p:extLst>
      <p:ext uri="{BB962C8B-B14F-4D97-AF65-F5344CB8AC3E}">
        <p14:creationId xmlns:p14="http://schemas.microsoft.com/office/powerpoint/2010/main" val="53801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722824" y="760204"/>
            <a:ext cx="4559646" cy="609605"/>
          </a:xfrm>
          <a:prstGeom prst="rect">
            <a:avLst/>
          </a:prstGeom>
        </p:spPr>
        <p:txBody>
          <a:bodyPr spcFirstLastPara="1" wrap="square" lIns="91425" tIns="91425" rIns="91425" bIns="91425" anchor="t" anchorCtr="0">
            <a:noAutofit/>
          </a:bodyPr>
          <a:lstStyle/>
          <a:p>
            <a:r>
              <a:rPr lang="en" dirty="0"/>
              <a:t>Resultados de aprendizaje</a:t>
            </a:r>
            <a:endParaRPr lang="es-ES" dirty="0"/>
          </a:p>
        </p:txBody>
      </p:sp>
      <p:sp>
        <p:nvSpPr>
          <p:cNvPr id="1077" name="Google Shape;1077;p47"/>
          <p:cNvSpPr txBox="1">
            <a:spLocks noGrp="1"/>
          </p:cNvSpPr>
          <p:nvPr>
            <p:ph type="subTitle" idx="1"/>
          </p:nvPr>
        </p:nvSpPr>
        <p:spPr>
          <a:xfrm>
            <a:off x="294445" y="1369809"/>
            <a:ext cx="4864084" cy="2946900"/>
          </a:xfrm>
          <a:prstGeom prst="rect">
            <a:avLst/>
          </a:prstGeom>
        </p:spPr>
        <p:txBody>
          <a:bodyPr spcFirstLastPara="1" wrap="square" lIns="91425" tIns="91425" rIns="91425" bIns="91425" anchor="t" anchorCtr="0">
            <a:noAutofit/>
          </a:bodyPr>
          <a:lstStyle/>
          <a:p>
            <a:pPr marL="139700" lvl="0" indent="0">
              <a:buClr>
                <a:schemeClr val="dk2"/>
              </a:buClr>
              <a:buSzPts val="1400"/>
              <a:buNone/>
            </a:pPr>
            <a:r>
              <a:rPr lang="es-ES" dirty="0">
                <a:solidFill>
                  <a:schemeClr val="dk2"/>
                </a:solidFill>
              </a:rPr>
              <a:t>En esta unidad, el estudiante aprenderá a:</a:t>
            </a:r>
          </a:p>
          <a:p>
            <a:pPr marL="139700" lvl="0" indent="0">
              <a:buClr>
                <a:schemeClr val="dk2"/>
              </a:buClr>
              <a:buSzPts val="1400"/>
              <a:buNone/>
            </a:pPr>
            <a:endParaRPr lang="es-ES" dirty="0">
              <a:solidFill>
                <a:schemeClr val="dk2"/>
              </a:solidFill>
            </a:endParaRPr>
          </a:p>
          <a:p>
            <a:pPr marL="425450" indent="-285750">
              <a:buClr>
                <a:schemeClr val="dk2"/>
              </a:buClr>
              <a:buSzPts val="1400"/>
            </a:pPr>
            <a:r>
              <a:rPr lang="es-ES" dirty="0">
                <a:solidFill>
                  <a:schemeClr val="dk2"/>
                </a:solidFill>
              </a:rPr>
              <a:t>Navegar por la interfaz de un software CAD estándar para ver en el espacio 3D los modelos.</a:t>
            </a:r>
          </a:p>
          <a:p>
            <a:pPr marL="425450" indent="-285750">
              <a:buClr>
                <a:schemeClr val="dk2"/>
              </a:buClr>
              <a:buSzPts val="1400"/>
            </a:pPr>
            <a:r>
              <a:rPr lang="es-ES" dirty="0">
                <a:solidFill>
                  <a:schemeClr val="dk2"/>
                </a:solidFill>
              </a:rPr>
              <a:t>Manipular objetos en un espacio 3D acercando, alejando y girando la vista.</a:t>
            </a:r>
          </a:p>
          <a:p>
            <a:pPr marL="425450" indent="-285750">
              <a:buClr>
                <a:schemeClr val="dk2"/>
              </a:buClr>
              <a:buSzPts val="1400"/>
            </a:pPr>
            <a:r>
              <a:rPr lang="es-ES" dirty="0">
                <a:solidFill>
                  <a:schemeClr val="dk2"/>
                </a:solidFill>
              </a:rPr>
              <a:t>Diseñar formas sólidas simples y combinarlas para formar un ensamblaje.</a:t>
            </a:r>
          </a:p>
          <a:p>
            <a:pPr marL="425450" indent="-285750">
              <a:buClr>
                <a:schemeClr val="dk2"/>
              </a:buClr>
              <a:buSzPts val="1400"/>
            </a:pPr>
            <a:r>
              <a:rPr lang="es-ES" dirty="0">
                <a:solidFill>
                  <a:schemeClr val="dk2"/>
                </a:solidFill>
              </a:rPr>
              <a:t>Crear ensamblajes de objetos 3D para hacer un modelo 3D final.</a:t>
            </a:r>
          </a:p>
          <a:p>
            <a:pPr marL="425450" indent="-285750">
              <a:buClr>
                <a:schemeClr val="dk2"/>
              </a:buClr>
              <a:buSzPts val="1400"/>
            </a:pPr>
            <a:r>
              <a:rPr lang="es-ES" dirty="0">
                <a:solidFill>
                  <a:schemeClr val="dk2"/>
                </a:solidFill>
              </a:rPr>
              <a:t>Guardar y exportar archivos listos para la impresión 3D.</a:t>
            </a:r>
            <a:endParaRPr lang="en-GB" dirty="0">
              <a:solidFill>
                <a:schemeClr val="dk2"/>
              </a:solidFill>
            </a:endParaRP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err="1"/>
              <a:t>Desventajas</a:t>
            </a:r>
            <a:endParaRPr lang="en-GB" dirty="0"/>
          </a:p>
        </p:txBody>
      </p:sp>
      <p:sp>
        <p:nvSpPr>
          <p:cNvPr id="6" name="Google Shape;1029;p44"/>
          <p:cNvSpPr txBox="1">
            <a:spLocks/>
          </p:cNvSpPr>
          <p:nvPr/>
        </p:nvSpPr>
        <p:spPr>
          <a:xfrm>
            <a:off x="779049" y="1175583"/>
            <a:ext cx="8131868" cy="307961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Clr>
                <a:srgbClr val="343434"/>
              </a:buClr>
              <a:buSzPts val="1400"/>
              <a:buFont typeface="Muli"/>
              <a:buChar char="●"/>
            </a:pPr>
            <a:r>
              <a:rPr lang="es-ES" b="1" dirty="0">
                <a:latin typeface="Muli" panose="02000503000000000000" pitchFamily="2" charset="77"/>
              </a:rPr>
              <a:t>Diseñar en un espacio de trabajo virtual </a:t>
            </a:r>
          </a:p>
          <a:p>
            <a:pPr rtl="0"/>
            <a:r>
              <a:rPr lang="es-ES" dirty="0">
                <a:latin typeface="Muli" panose="02000503000000000000" pitchFamily="2" charset="77"/>
              </a:rPr>
              <a:t>Al diseñar en el espacio de trabajo virtual, existe un grado de separación del objeto físico que está implícito. Diseñar virtualmente permite al usuario crear la perfección sin preocuparse por las limitaciones del mundo real. </a:t>
            </a:r>
          </a:p>
          <a:p>
            <a:pPr rtl="0"/>
            <a:endParaRPr lang="es-ES" dirty="0">
              <a:latin typeface="Muli" panose="02000503000000000000" pitchFamily="2" charset="77"/>
            </a:endParaRPr>
          </a:p>
          <a:p>
            <a:pPr marL="457200" indent="-317500">
              <a:buClr>
                <a:srgbClr val="343434"/>
              </a:buClr>
              <a:buSzPts val="1400"/>
              <a:buFont typeface="Muli"/>
              <a:buChar char="●"/>
            </a:pPr>
            <a:r>
              <a:rPr lang="es-ES" b="1" dirty="0">
                <a:latin typeface="Muli" panose="02000503000000000000" pitchFamily="2" charset="77"/>
              </a:rPr>
              <a:t>Licencia </a:t>
            </a:r>
          </a:p>
          <a:p>
            <a:pPr rtl="0"/>
            <a:r>
              <a:rPr lang="es-ES" dirty="0">
                <a:latin typeface="Muli" panose="02000503000000000000" pitchFamily="2" charset="77"/>
              </a:rPr>
              <a:t>El software CAD de gama alta generalmente tiene precios elevados, ya sea por suscripción o tarifas únicas. La principal excepción a esto es si se utilizan con fines educativos. </a:t>
            </a:r>
          </a:p>
          <a:p>
            <a:pPr marL="457200" indent="-317500">
              <a:buClr>
                <a:srgbClr val="343434"/>
              </a:buClr>
              <a:buSzPts val="1400"/>
              <a:buFont typeface="Muli"/>
              <a:buChar char="●"/>
            </a:pPr>
            <a:endParaRPr lang="es-ES" b="1" dirty="0">
              <a:latin typeface="Muli" panose="02000503000000000000" pitchFamily="2" charset="77"/>
            </a:endParaRPr>
          </a:p>
          <a:p>
            <a:pPr marL="457200" indent="-317500">
              <a:buClr>
                <a:srgbClr val="343434"/>
              </a:buClr>
              <a:buSzPts val="1400"/>
              <a:buFont typeface="Muli"/>
              <a:buChar char="●"/>
            </a:pPr>
            <a:r>
              <a:rPr lang="es-ES" b="1" dirty="0">
                <a:latin typeface="Muli" panose="02000503000000000000" pitchFamily="2" charset="77"/>
              </a:rPr>
              <a:t>Hardware </a:t>
            </a:r>
          </a:p>
          <a:p>
            <a:pPr rtl="0"/>
            <a:r>
              <a:rPr lang="es-ES" dirty="0">
                <a:latin typeface="Muli" panose="02000503000000000000" pitchFamily="2" charset="77"/>
              </a:rPr>
              <a:t>Las herramientas CAD a menudo requieren un hardware potente y costoso para funcionar de manera óptima. Los cortes de energía y los virus pueden causar problemas en el sistema informático.</a:t>
            </a:r>
          </a:p>
          <a:p>
            <a:endParaRPr lang="en-GB" dirty="0">
              <a:latin typeface="Muli" panose="02000503000000000000" pitchFamily="2" charset="77"/>
            </a:endParaRPr>
          </a:p>
          <a:p>
            <a:endParaRPr lang="en-GB" dirty="0">
              <a:latin typeface="Muli" panose="02000503000000000000" pitchFamily="2" charset="77"/>
            </a:endParaRPr>
          </a:p>
        </p:txBody>
      </p:sp>
    </p:spTree>
    <p:extLst>
      <p:ext uri="{BB962C8B-B14F-4D97-AF65-F5344CB8AC3E}">
        <p14:creationId xmlns:p14="http://schemas.microsoft.com/office/powerpoint/2010/main" val="3264448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prstGeom prst="rect">
            <a:avLst/>
          </a:prstGeom>
        </p:spPr>
        <p:txBody>
          <a:bodyPr spcFirstLastPara="1" vert="horz" wrap="square" lIns="91425" tIns="91425" rIns="91425" bIns="91425" rtlCol="0" anchor="b" anchorCtr="0">
            <a:noAutofit/>
          </a:bodyPr>
          <a:lstStyle/>
          <a:p>
            <a:r>
              <a:rPr lang="es-ES" dirty="0"/>
              <a:t>Tipos de modelado CAD 3D</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endParaRPr sz="180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endParaRPr sz="180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8"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endParaRPr sz="180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endParaRPr sz="180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endParaRPr sz="1800"/>
          </a:p>
        </p:txBody>
      </p:sp>
      <p:sp>
        <p:nvSpPr>
          <p:cNvPr id="34" name="Subtitle 1">
            <a:extLst>
              <a:ext uri="{FF2B5EF4-FFF2-40B4-BE49-F238E27FC236}">
                <a16:creationId xmlns:a16="http://schemas.microsoft.com/office/drawing/2014/main" id="{4AEEF881-6D41-5D46-854A-41502A3E842C}"/>
              </a:ext>
            </a:extLst>
          </p:cNvPr>
          <p:cNvSpPr>
            <a:spLocks noGrp="1"/>
          </p:cNvSpPr>
          <p:nvPr>
            <p:ph type="subTitle" idx="1"/>
          </p:nvPr>
        </p:nvSpPr>
        <p:spPr/>
        <p:txBody>
          <a:bodyPr/>
          <a:lstStyle/>
          <a:p>
            <a:pPr marL="0" indent="0"/>
            <a:r>
              <a:rPr lang="es-ES" dirty="0"/>
              <a:t>Ahora, veamos los tres tipos principales de modelado 3D.</a:t>
            </a:r>
            <a:endParaRPr lang="en-GB" dirty="0"/>
          </a:p>
        </p:txBody>
      </p:sp>
    </p:spTree>
    <p:extLst>
      <p:ext uri="{BB962C8B-B14F-4D97-AF65-F5344CB8AC3E}">
        <p14:creationId xmlns:p14="http://schemas.microsoft.com/office/powerpoint/2010/main" val="2683993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577862"/>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t>Tipos de modelado CAD 3D</a:t>
            </a:r>
            <a:endParaRPr dirty="0"/>
          </a:p>
        </p:txBody>
      </p:sp>
      <p:sp>
        <p:nvSpPr>
          <p:cNvPr id="1159" name="Google Shape;1159;p49"/>
          <p:cNvSpPr txBox="1">
            <a:spLocks noGrp="1"/>
          </p:cNvSpPr>
          <p:nvPr>
            <p:ph type="subTitle" idx="4"/>
          </p:nvPr>
        </p:nvSpPr>
        <p:spPr>
          <a:xfrm>
            <a:off x="673887" y="2901458"/>
            <a:ext cx="2446200"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a:t>
            </a:r>
            <a:r>
              <a:rPr lang="en-GB" dirty="0" err="1"/>
              <a:t>Sólidos</a:t>
            </a:r>
            <a:endParaRPr dirty="0"/>
          </a:p>
        </p:txBody>
      </p:sp>
      <p:sp>
        <p:nvSpPr>
          <p:cNvPr id="1160" name="Google Shape;1160;p49"/>
          <p:cNvSpPr txBox="1">
            <a:spLocks noGrp="1"/>
          </p:cNvSpPr>
          <p:nvPr>
            <p:ph type="subTitle" idx="5"/>
          </p:nvPr>
        </p:nvSpPr>
        <p:spPr>
          <a:xfrm>
            <a:off x="3348900" y="2901458"/>
            <a:ext cx="2446200"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a:t>
            </a:r>
            <a:r>
              <a:rPr lang="en-GB" dirty="0" err="1"/>
              <a:t>estructura</a:t>
            </a:r>
            <a:r>
              <a:rPr lang="en-GB" dirty="0"/>
              <a:t> </a:t>
            </a:r>
            <a:r>
              <a:rPr lang="en-GB" dirty="0" err="1"/>
              <a:t>alámbrica</a:t>
            </a:r>
            <a:endParaRPr lang="en-GB" dirty="0"/>
          </a:p>
        </p:txBody>
      </p:sp>
      <p:sp>
        <p:nvSpPr>
          <p:cNvPr id="1161" name="Google Shape;1161;p49"/>
          <p:cNvSpPr txBox="1">
            <a:spLocks noGrp="1"/>
          </p:cNvSpPr>
          <p:nvPr>
            <p:ph type="subTitle" idx="6"/>
          </p:nvPr>
        </p:nvSpPr>
        <p:spPr>
          <a:xfrm>
            <a:off x="6000750" y="2901458"/>
            <a:ext cx="2636400"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superficies</a:t>
            </a:r>
          </a:p>
        </p:txBody>
      </p:sp>
      <p:sp>
        <p:nvSpPr>
          <p:cNvPr id="3" name="Subtitle 2">
            <a:extLst>
              <a:ext uri="{FF2B5EF4-FFF2-40B4-BE49-F238E27FC236}">
                <a16:creationId xmlns:a16="http://schemas.microsoft.com/office/drawing/2014/main" id="{719DF5E6-D4F0-6B43-9775-3E250561CED4}"/>
              </a:ext>
            </a:extLst>
          </p:cNvPr>
          <p:cNvSpPr>
            <a:spLocks noGrp="1"/>
          </p:cNvSpPr>
          <p:nvPr>
            <p:ph type="subTitle" idx="2"/>
          </p:nvPr>
        </p:nvSpPr>
        <p:spPr>
          <a:xfrm>
            <a:off x="3333450" y="3580622"/>
            <a:ext cx="2477100" cy="646801"/>
          </a:xfrm>
        </p:spPr>
        <p:txBody>
          <a:bodyPr/>
          <a:lstStyle/>
          <a:p>
            <a:pPr marL="20638" indent="0"/>
            <a:r>
              <a:rPr lang="es-ES" dirty="0"/>
              <a:t>El modelado alámbrico representa las formas como una red de vértices.</a:t>
            </a:r>
            <a:endParaRPr lang="en-GB" dirty="0"/>
          </a:p>
        </p:txBody>
      </p:sp>
      <p:sp>
        <p:nvSpPr>
          <p:cNvPr id="5" name="Subtitle 4">
            <a:extLst>
              <a:ext uri="{FF2B5EF4-FFF2-40B4-BE49-F238E27FC236}">
                <a16:creationId xmlns:a16="http://schemas.microsoft.com/office/drawing/2014/main" id="{03901392-482A-EE42-89EF-421198FA3148}"/>
              </a:ext>
            </a:extLst>
          </p:cNvPr>
          <p:cNvSpPr>
            <a:spLocks noGrp="1"/>
          </p:cNvSpPr>
          <p:nvPr>
            <p:ph type="subTitle" idx="1"/>
          </p:nvPr>
        </p:nvSpPr>
        <p:spPr>
          <a:xfrm>
            <a:off x="658437" y="3236045"/>
            <a:ext cx="2477100" cy="1335956"/>
          </a:xfrm>
        </p:spPr>
        <p:txBody>
          <a:bodyPr/>
          <a:lstStyle/>
          <a:p>
            <a:pPr marL="147638" indent="4763"/>
            <a:r>
              <a:rPr lang="es-ES" dirty="0"/>
              <a:t>El modelado de sólidos trabaja con formas tridimensionales que implican manipular y combinar bloques.</a:t>
            </a:r>
            <a:endParaRPr lang="en-GB" dirty="0"/>
          </a:p>
        </p:txBody>
      </p:sp>
      <p:sp>
        <p:nvSpPr>
          <p:cNvPr id="7" name="Subtitle 6">
            <a:extLst>
              <a:ext uri="{FF2B5EF4-FFF2-40B4-BE49-F238E27FC236}">
                <a16:creationId xmlns:a16="http://schemas.microsoft.com/office/drawing/2014/main" id="{EB1926E7-496B-D044-B0DD-166421892C59}"/>
              </a:ext>
            </a:extLst>
          </p:cNvPr>
          <p:cNvSpPr>
            <a:spLocks noGrp="1"/>
          </p:cNvSpPr>
          <p:nvPr>
            <p:ph type="subTitle" idx="3"/>
          </p:nvPr>
        </p:nvSpPr>
        <p:spPr>
          <a:xfrm>
            <a:off x="5985300" y="3236040"/>
            <a:ext cx="2636400" cy="1028700"/>
          </a:xfrm>
        </p:spPr>
        <p:txBody>
          <a:bodyPr/>
          <a:lstStyle/>
          <a:p>
            <a:pPr marL="20638" indent="0"/>
            <a:r>
              <a:rPr lang="es-ES" dirty="0"/>
              <a:t>El modelado de superficies define la forma y la curvatura dependiendo de las líneas guía.</a:t>
            </a:r>
            <a:endParaRPr lang="en-GB" dirty="0"/>
          </a:p>
          <a:p>
            <a:endParaRPr lang="en-GB" dirty="0"/>
          </a:p>
        </p:txBody>
      </p:sp>
      <p:sp>
        <p:nvSpPr>
          <p:cNvPr id="40" name="Google Shape;3665;p62">
            <a:extLst>
              <a:ext uri="{FF2B5EF4-FFF2-40B4-BE49-F238E27FC236}">
                <a16:creationId xmlns:a16="http://schemas.microsoft.com/office/drawing/2014/main" id="{3BE0063C-E5AF-8249-810A-B0E0C73FB1E6}"/>
              </a:ext>
            </a:extLst>
          </p:cNvPr>
          <p:cNvSpPr>
            <a:spLocks/>
          </p:cNvSpPr>
          <p:nvPr/>
        </p:nvSpPr>
        <p:spPr>
          <a:xfrm>
            <a:off x="6000750" y="1371464"/>
            <a:ext cx="2446200" cy="1476000"/>
          </a:xfrm>
          <a:prstGeom prst="rect">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1" name="Google Shape;3665;p62">
            <a:extLst>
              <a:ext uri="{FF2B5EF4-FFF2-40B4-BE49-F238E27FC236}">
                <a16:creationId xmlns:a16="http://schemas.microsoft.com/office/drawing/2014/main" id="{4E3BEAD6-73C6-AE4E-A451-FB8B0C4F3F78}"/>
              </a:ext>
            </a:extLst>
          </p:cNvPr>
          <p:cNvSpPr>
            <a:spLocks/>
          </p:cNvSpPr>
          <p:nvPr/>
        </p:nvSpPr>
        <p:spPr>
          <a:xfrm>
            <a:off x="3497456" y="1360522"/>
            <a:ext cx="2012400" cy="1476000"/>
          </a:xfrm>
          <a:prstGeom prst="rect">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2" name="Google Shape;3665;p62">
            <a:extLst>
              <a:ext uri="{FF2B5EF4-FFF2-40B4-BE49-F238E27FC236}">
                <a16:creationId xmlns:a16="http://schemas.microsoft.com/office/drawing/2014/main" id="{A14B5DD8-0A7E-8A48-BC02-7B2FEE99DF69}"/>
              </a:ext>
            </a:extLst>
          </p:cNvPr>
          <p:cNvSpPr>
            <a:spLocks/>
          </p:cNvSpPr>
          <p:nvPr/>
        </p:nvSpPr>
        <p:spPr>
          <a:xfrm>
            <a:off x="708987" y="1355913"/>
            <a:ext cx="2376000" cy="1476000"/>
          </a:xfrm>
          <a:prstGeom prst="rect">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Tree>
    <p:extLst>
      <p:ext uri="{BB962C8B-B14F-4D97-AF65-F5344CB8AC3E}">
        <p14:creationId xmlns:p14="http://schemas.microsoft.com/office/powerpoint/2010/main" val="185208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53" name="Google Shape;1253;p51"/>
          <p:cNvSpPr txBox="1">
            <a:spLocks noGrp="1"/>
          </p:cNvSpPr>
          <p:nvPr>
            <p:ph type="subTitle" idx="1"/>
          </p:nvPr>
        </p:nvSpPr>
        <p:spPr>
          <a:xfrm>
            <a:off x="2708112" y="1580923"/>
            <a:ext cx="2076527" cy="1805570"/>
          </a:xfrm>
          <a:prstGeom prst="rect">
            <a:avLst/>
          </a:prstGeom>
        </p:spPr>
        <p:txBody>
          <a:bodyPr spcFirstLastPara="1" wrap="square" lIns="91425" tIns="91425" rIns="91425" bIns="91425" anchor="t" anchorCtr="0">
            <a:noAutofit/>
          </a:bodyPr>
          <a:lstStyle/>
          <a:p>
            <a:pPr marL="285750" lvl="0" indent="-285750" algn="l">
              <a:buFont typeface="Wingdings" pitchFamily="2" charset="2"/>
              <a:buChar char="Ø"/>
            </a:pPr>
            <a:r>
              <a:rPr lang="es-ES" dirty="0"/>
              <a:t>Algunos programas comienzan con bocetos de representación en 2D que luego se utilizan para producir una figura en 3D.</a:t>
            </a:r>
            <a:endParaRPr lang="en-GB" dirty="0"/>
          </a:p>
        </p:txBody>
      </p:sp>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a:t>
            </a:r>
            <a:r>
              <a:rPr lang="en-GB" dirty="0" err="1"/>
              <a:t>Sólidos</a:t>
            </a:r>
            <a:endParaRPr lang="en-GB" dirty="0"/>
          </a:p>
        </p:txBody>
      </p:sp>
      <p:sp>
        <p:nvSpPr>
          <p:cNvPr id="1251" name="Google Shape;1251;p51"/>
          <p:cNvSpPr/>
          <p:nvPr/>
        </p:nvSpPr>
        <p:spPr>
          <a:xfrm>
            <a:off x="456613" y="1548791"/>
            <a:ext cx="2251500" cy="1842136"/>
          </a:xfrm>
          <a:prstGeom prst="rect">
            <a:avLst/>
          </a:prstGeom>
          <a:blipFill>
            <a:blip r:embed="rId3" cstate="hqprint">
              <a:extLst>
                <a:ext uri="{28A0092B-C50C-407E-A947-70E740481C1C}">
                  <a14:useLocalDpi xmlns:a14="http://schemas.microsoft.com/office/drawing/2010/main"/>
                </a:ext>
              </a:extLst>
            </a:blip>
            <a:srcRect/>
            <a:stretch>
              <a:fillRect l="-22792" r="-22792"/>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53;p51">
            <a:extLst>
              <a:ext uri="{FF2B5EF4-FFF2-40B4-BE49-F238E27FC236}">
                <a16:creationId xmlns:a16="http://schemas.microsoft.com/office/drawing/2014/main" id="{2FF7D6F5-70E6-1045-95CF-5E4040578391}"/>
              </a:ext>
            </a:extLst>
          </p:cNvPr>
          <p:cNvSpPr txBox="1">
            <a:spLocks/>
          </p:cNvSpPr>
          <p:nvPr/>
        </p:nvSpPr>
        <p:spPr>
          <a:xfrm>
            <a:off x="6874300" y="1520407"/>
            <a:ext cx="2017700" cy="1866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lgn="l">
              <a:buFont typeface="Wingdings" pitchFamily="2" charset="2"/>
              <a:buChar char="Ø"/>
            </a:pPr>
            <a:r>
              <a:rPr lang="es-ES" dirty="0"/>
              <a:t>Algunos software agregan o restan sólidos sobre sólidos como bloques de construcción para crear figuras más complejas.</a:t>
            </a:r>
            <a:endParaRPr lang="en-GB" dirty="0"/>
          </a:p>
        </p:txBody>
      </p:sp>
      <p:sp>
        <p:nvSpPr>
          <p:cNvPr id="68" name="Google Shape;1251;p51">
            <a:extLst>
              <a:ext uri="{FF2B5EF4-FFF2-40B4-BE49-F238E27FC236}">
                <a16:creationId xmlns:a16="http://schemas.microsoft.com/office/drawing/2014/main" id="{44CC0DF1-F376-EF4A-B51E-2F43F3F85641}"/>
              </a:ext>
            </a:extLst>
          </p:cNvPr>
          <p:cNvSpPr/>
          <p:nvPr/>
        </p:nvSpPr>
        <p:spPr>
          <a:xfrm>
            <a:off x="4622800" y="1544357"/>
            <a:ext cx="2251500" cy="1842136"/>
          </a:xfrm>
          <a:prstGeom prst="rect">
            <a:avLst/>
          </a:prstGeom>
          <a:blipFill>
            <a:blip r:embed="rId4" cstate="hqprint">
              <a:extLst>
                <a:ext uri="{28A0092B-C50C-407E-A947-70E740481C1C}">
                  <a14:useLocalDpi xmlns:a14="http://schemas.microsoft.com/office/drawing/2010/main"/>
                </a:ext>
              </a:extLst>
            </a:blip>
            <a:srcRect/>
            <a:stretch>
              <a:fillRect t="197" b="197"/>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523220"/>
          </a:xfrm>
          <a:prstGeom prst="rect">
            <a:avLst/>
          </a:prstGeom>
          <a:noFill/>
        </p:spPr>
        <p:txBody>
          <a:bodyPr wrap="square">
            <a:spAutoFit/>
          </a:bodyPr>
          <a:lstStyle/>
          <a:p>
            <a:r>
              <a:rPr lang="es-ES" dirty="0">
                <a:solidFill>
                  <a:srgbClr val="343433"/>
                </a:solidFill>
                <a:latin typeface="Muli" panose="02000503000000000000" pitchFamily="2" charset="77"/>
              </a:rPr>
              <a:t>El modelado de sólidos funciona con formas tridimensionales (3D) que implican manipular y combinar bloques de construcción.</a:t>
            </a:r>
            <a:endParaRPr lang="en-GB" dirty="0">
              <a:solidFill>
                <a:srgbClr val="343433"/>
              </a:solidFill>
              <a:latin typeface="Muli" panose="02000503000000000000" pitchFamily="2" charset="77"/>
            </a:endParaRP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3736445"/>
            <a:ext cx="7116574" cy="1169551"/>
          </a:xfrm>
          <a:prstGeom prst="rect">
            <a:avLst/>
          </a:prstGeom>
          <a:noFill/>
        </p:spPr>
        <p:txBody>
          <a:bodyPr wrap="square">
            <a:spAutoFit/>
          </a:bodyPr>
          <a:lstStyle/>
          <a:p>
            <a:pPr lvl="0" indent="-317500" algn="l">
              <a:buClr>
                <a:srgbClr val="343434"/>
              </a:buClr>
              <a:buSzPts val="1400"/>
              <a:buFont typeface="Muli"/>
              <a:buChar char="●"/>
            </a:pPr>
            <a:r>
              <a:rPr lang="es-ES" dirty="0">
                <a:solidFill>
                  <a:srgbClr val="343433"/>
                </a:solidFill>
                <a:latin typeface="Muli" panose="02000503000000000000" pitchFamily="2" charset="77"/>
              </a:rPr>
              <a:t>Particularmente útil cuando se incluyen superficies planas o curvas básicas de radios consistentes.</a:t>
            </a:r>
          </a:p>
          <a:p>
            <a:pPr lvl="0" indent="-317500" algn="l">
              <a:buClr>
                <a:srgbClr val="343434"/>
              </a:buClr>
              <a:buSzPts val="1400"/>
              <a:buFont typeface="Muli"/>
              <a:buChar char="●"/>
            </a:pPr>
            <a:r>
              <a:rPr lang="es-ES" dirty="0">
                <a:solidFill>
                  <a:srgbClr val="343433"/>
                </a:solidFill>
                <a:latin typeface="Muli" panose="02000503000000000000" pitchFamily="2" charset="77"/>
              </a:rPr>
              <a:t>Se presta muy bien a medidas y ángulos exactos.</a:t>
            </a:r>
          </a:p>
          <a:p>
            <a:pPr lvl="0" indent="-317500" algn="l">
              <a:buClr>
                <a:srgbClr val="343434"/>
              </a:buClr>
              <a:buSzPts val="1400"/>
              <a:buFont typeface="Muli"/>
              <a:buChar char="●"/>
            </a:pPr>
            <a:r>
              <a:rPr lang="es-ES" dirty="0">
                <a:solidFill>
                  <a:srgbClr val="343433"/>
                </a:solidFill>
                <a:latin typeface="Muli" panose="02000503000000000000" pitchFamily="2" charset="77"/>
              </a:rPr>
              <a:t>No requiere una formación extensa y es muy fácil de usar.</a:t>
            </a:r>
          </a:p>
          <a:p>
            <a:pPr lvl="0" indent="-317500" algn="l">
              <a:buClr>
                <a:srgbClr val="343434"/>
              </a:buClr>
              <a:buSzPts val="1400"/>
              <a:buFont typeface="Muli"/>
              <a:buChar char="●"/>
            </a:pPr>
            <a:r>
              <a:rPr lang="es-ES" dirty="0">
                <a:solidFill>
                  <a:srgbClr val="343433"/>
                </a:solidFill>
                <a:latin typeface="Muli" panose="02000503000000000000" pitchFamily="2" charset="77"/>
              </a:rPr>
              <a:t>Los prerrequisitos computacionales son menores.</a:t>
            </a:r>
            <a:endParaRPr lang="en-GB" dirty="0">
              <a:solidFill>
                <a:srgbClr val="343433"/>
              </a:solidFill>
              <a:latin typeface="Muli" panose="02000503000000000000" pitchFamily="2" charset="77"/>
            </a:endParaRPr>
          </a:p>
        </p:txBody>
      </p:sp>
      <p:sp>
        <p:nvSpPr>
          <p:cNvPr id="74" name="Google Shape;3567;p58">
            <a:extLst>
              <a:ext uri="{FF2B5EF4-FFF2-40B4-BE49-F238E27FC236}">
                <a16:creationId xmlns:a16="http://schemas.microsoft.com/office/drawing/2014/main" id="{1ECCEA90-E256-5B49-996D-D8FD05D390A4}"/>
              </a:ext>
            </a:extLst>
          </p:cNvPr>
          <p:cNvSpPr txBox="1">
            <a:spLocks/>
          </p:cNvSpPr>
          <p:nvPr/>
        </p:nvSpPr>
        <p:spPr>
          <a:xfrm>
            <a:off x="620681" y="3353902"/>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SolidWorks</a:t>
            </a:r>
          </a:p>
        </p:txBody>
      </p:sp>
      <p:sp>
        <p:nvSpPr>
          <p:cNvPr id="75" name="Google Shape;3567;p58">
            <a:extLst>
              <a:ext uri="{FF2B5EF4-FFF2-40B4-BE49-F238E27FC236}">
                <a16:creationId xmlns:a16="http://schemas.microsoft.com/office/drawing/2014/main" id="{FFB21BB0-1B5C-1B48-9D21-06676EAD38F0}"/>
              </a:ext>
            </a:extLst>
          </p:cNvPr>
          <p:cNvSpPr txBox="1">
            <a:spLocks/>
          </p:cNvSpPr>
          <p:nvPr/>
        </p:nvSpPr>
        <p:spPr>
          <a:xfrm>
            <a:off x="4784640" y="3353902"/>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TinkerCAD</a:t>
            </a:r>
          </a:p>
        </p:txBody>
      </p:sp>
    </p:spTree>
    <p:extLst>
      <p:ext uri="{BB962C8B-B14F-4D97-AF65-F5344CB8AC3E}">
        <p14:creationId xmlns:p14="http://schemas.microsoft.com/office/powerpoint/2010/main" val="848665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510003"/>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t>Modelado de estructura alámbrica</a:t>
            </a:r>
          </a:p>
        </p:txBody>
      </p:sp>
      <p:sp>
        <p:nvSpPr>
          <p:cNvPr id="1251" name="Google Shape;1251;p51"/>
          <p:cNvSpPr/>
          <p:nvPr/>
        </p:nvSpPr>
        <p:spPr>
          <a:xfrm>
            <a:off x="2412347" y="2023574"/>
            <a:ext cx="3115927" cy="1842136"/>
          </a:xfrm>
          <a:prstGeom prst="rect">
            <a:avLst/>
          </a:prstGeom>
          <a:blipFill>
            <a:blip r:embed="rId3" cstate="hqprint">
              <a:extLst>
                <a:ext uri="{28A0092B-C50C-407E-A947-70E740481C1C}">
                  <a14:useLocalDpi xmlns:a14="http://schemas.microsoft.com/office/drawing/2010/main"/>
                </a:ext>
              </a:extLst>
            </a:blip>
            <a:srcRect/>
            <a:stretch>
              <a:fillRect t="-239" b="-239"/>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991836"/>
            <a:ext cx="7116575" cy="954107"/>
          </a:xfrm>
          <a:prstGeom prst="rect">
            <a:avLst/>
          </a:prstGeom>
          <a:noFill/>
        </p:spPr>
        <p:txBody>
          <a:bodyPr wrap="square">
            <a:spAutoFit/>
          </a:bodyPr>
          <a:lstStyle/>
          <a:p>
            <a:r>
              <a:rPr lang="es-ES" dirty="0">
                <a:solidFill>
                  <a:srgbClr val="343433"/>
                </a:solidFill>
                <a:latin typeface="Muli" panose="02000503000000000000" pitchFamily="2" charset="77"/>
              </a:rPr>
              <a:t>El modelado alámbrico fue el primero que se utilizó para modelar figuras en 3D. Cada cara geométrica está formada por un mínimo de tres vértices y cada vértice puede ser importante para al menos una apariencia. El tamaño y el estado de las cosas se alteran cambiando la posición de cada vértice.</a:t>
            </a:r>
            <a:endParaRPr lang="en-GB" dirty="0">
              <a:solidFill>
                <a:srgbClr val="343433"/>
              </a:solidFill>
              <a:latin typeface="Muli" panose="02000503000000000000" pitchFamily="2" charset="77"/>
            </a:endParaRP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4097600"/>
            <a:ext cx="7116574" cy="954107"/>
          </a:xfrm>
          <a:prstGeom prst="rect">
            <a:avLst/>
          </a:prstGeom>
          <a:noFill/>
        </p:spPr>
        <p:txBody>
          <a:bodyPr wrap="square">
            <a:spAutoFit/>
          </a:bodyPr>
          <a:lstStyle/>
          <a:p>
            <a:pPr marL="317500" lvl="0" indent="-296863">
              <a:buClr>
                <a:srgbClr val="343434"/>
              </a:buClr>
              <a:buSzPts val="1400"/>
              <a:buFont typeface="Muli"/>
              <a:buChar char="●"/>
            </a:pPr>
            <a:r>
              <a:rPr lang="es-ES" dirty="0">
                <a:solidFill>
                  <a:srgbClr val="343433"/>
                </a:solidFill>
                <a:latin typeface="Muli" panose="02000503000000000000" pitchFamily="2" charset="77"/>
              </a:rPr>
              <a:t>Consta de varios puntos, arcos, líneas, círculos y curvas para indicar claramente los bordes y la profundidad del objeto.</a:t>
            </a:r>
          </a:p>
          <a:p>
            <a:pPr marL="317500" lvl="0" indent="-296863">
              <a:buClr>
                <a:srgbClr val="343434"/>
              </a:buClr>
              <a:buSzPts val="1400"/>
              <a:buFont typeface="Muli"/>
              <a:buChar char="●"/>
            </a:pPr>
            <a:r>
              <a:rPr lang="es-ES" dirty="0">
                <a:solidFill>
                  <a:srgbClr val="343433"/>
                </a:solidFill>
                <a:latin typeface="Muli" panose="02000503000000000000" pitchFamily="2" charset="77"/>
              </a:rPr>
              <a:t>El usuario puede ver la geometría de referencia de un modelado de superficie, malla y sólido 3D.</a:t>
            </a:r>
            <a:endParaRPr lang="en-GB" dirty="0">
              <a:solidFill>
                <a:srgbClr val="343433"/>
              </a:solidFill>
              <a:latin typeface="Muli" panose="02000503000000000000" pitchFamily="2" charset="77"/>
            </a:endParaRPr>
          </a:p>
        </p:txBody>
      </p:sp>
      <p:sp>
        <p:nvSpPr>
          <p:cNvPr id="11" name="Google Shape;1253;p51">
            <a:extLst>
              <a:ext uri="{FF2B5EF4-FFF2-40B4-BE49-F238E27FC236}">
                <a16:creationId xmlns:a16="http://schemas.microsoft.com/office/drawing/2014/main" id="{1888B352-F6D3-D840-83CC-125D156FD4AC}"/>
              </a:ext>
            </a:extLst>
          </p:cNvPr>
          <p:cNvSpPr txBox="1">
            <a:spLocks noGrp="1"/>
          </p:cNvSpPr>
          <p:nvPr>
            <p:ph type="subTitle" idx="1"/>
          </p:nvPr>
        </p:nvSpPr>
        <p:spPr>
          <a:xfrm>
            <a:off x="5555612" y="2023573"/>
            <a:ext cx="2191588" cy="1734565"/>
          </a:xfrm>
          <a:prstGeom prst="rect">
            <a:avLst/>
          </a:prstGeom>
        </p:spPr>
        <p:txBody>
          <a:bodyPr spcFirstLastPara="1" wrap="square" lIns="91425" tIns="91425" rIns="91425" bIns="91425" anchor="t" anchorCtr="0">
            <a:noAutofit/>
          </a:bodyPr>
          <a:lstStyle/>
          <a:p>
            <a:pPr marL="285750" lvl="0" indent="-285750" algn="l">
              <a:buFont typeface="Wingdings" pitchFamily="2" charset="2"/>
              <a:buChar char="Ø"/>
            </a:pPr>
            <a:r>
              <a:rPr lang="es-ES" dirty="0"/>
              <a:t>Un modelo de estructura alámbrica 3D es una representación esquelética de un objeto.</a:t>
            </a:r>
            <a:endParaRPr lang="en-GB" dirty="0"/>
          </a:p>
        </p:txBody>
      </p:sp>
      <p:sp>
        <p:nvSpPr>
          <p:cNvPr id="13" name="Google Shape;3567;p58">
            <a:extLst>
              <a:ext uri="{FF2B5EF4-FFF2-40B4-BE49-F238E27FC236}">
                <a16:creationId xmlns:a16="http://schemas.microsoft.com/office/drawing/2014/main" id="{92C405AA-1FFC-5843-BDF7-736A5D04C37B}"/>
              </a:ext>
            </a:extLst>
          </p:cNvPr>
          <p:cNvSpPr txBox="1">
            <a:spLocks/>
          </p:cNvSpPr>
          <p:nvPr/>
        </p:nvSpPr>
        <p:spPr>
          <a:xfrm>
            <a:off x="3008628" y="383788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Blender</a:t>
            </a:r>
          </a:p>
        </p:txBody>
      </p:sp>
    </p:spTree>
    <p:extLst>
      <p:ext uri="{BB962C8B-B14F-4D97-AF65-F5344CB8AC3E}">
        <p14:creationId xmlns:p14="http://schemas.microsoft.com/office/powerpoint/2010/main" val="3538456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t>Modelado de superficies</a:t>
            </a:r>
            <a:endParaRPr dirty="0"/>
          </a:p>
        </p:txBody>
      </p:sp>
      <p:sp>
        <p:nvSpPr>
          <p:cNvPr id="1251" name="Google Shape;1251;p51"/>
          <p:cNvSpPr/>
          <p:nvPr/>
        </p:nvSpPr>
        <p:spPr>
          <a:xfrm>
            <a:off x="3461159" y="1844999"/>
            <a:ext cx="2221682" cy="1912711"/>
          </a:xfrm>
          <a:prstGeom prst="rect">
            <a:avLst/>
          </a:prstGeom>
          <a:blipFill>
            <a:blip r:embed="rId3" cstate="hqprint">
              <a:extLst>
                <a:ext uri="{28A0092B-C50C-407E-A947-70E740481C1C}">
                  <a14:useLocalDpi xmlns:a14="http://schemas.microsoft.com/office/drawing/2010/main"/>
                </a:ext>
              </a:extLst>
            </a:blip>
            <a:srcRect/>
            <a:stretch>
              <a:fillRect l="-743" r="-743"/>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954107"/>
          </a:xfrm>
          <a:prstGeom prst="rect">
            <a:avLst/>
          </a:prstGeom>
          <a:noFill/>
        </p:spPr>
        <p:txBody>
          <a:bodyPr wrap="square">
            <a:spAutoFit/>
          </a:bodyPr>
          <a:lstStyle/>
          <a:p>
            <a:r>
              <a:rPr lang="es-ES" dirty="0">
                <a:solidFill>
                  <a:srgbClr val="343433"/>
                </a:solidFill>
                <a:latin typeface="Muli" panose="02000503000000000000" pitchFamily="2" charset="77"/>
              </a:rPr>
              <a:t>El modelado de superficies se basa en líneas guía para definir la forma y la curvatura de una pieza. Luego, el software calcula una superficie lisa que conecta las líneas guía. Algunos programas hacen uso de puntos paneles de control donde la superficie deseada sigue tangencialmente a los planos.</a:t>
            </a:r>
            <a:endParaRPr lang="en-GB" dirty="0">
              <a:solidFill>
                <a:srgbClr val="343433"/>
              </a:solidFill>
              <a:latin typeface="Muli" panose="02000503000000000000" pitchFamily="2" charset="77"/>
            </a:endParaRP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4081222"/>
            <a:ext cx="7312326" cy="954107"/>
          </a:xfrm>
          <a:prstGeom prst="rect">
            <a:avLst/>
          </a:prstGeom>
          <a:noFill/>
        </p:spPr>
        <p:txBody>
          <a:bodyPr wrap="square">
            <a:spAutoFit/>
          </a:bodyPr>
          <a:lstStyle/>
          <a:p>
            <a:pPr marL="317500" lvl="0" indent="-296863">
              <a:buClr>
                <a:srgbClr val="343434"/>
              </a:buClr>
              <a:buSzPts val="1400"/>
              <a:buFont typeface="Muli"/>
              <a:buChar char="●"/>
            </a:pPr>
            <a:r>
              <a:rPr lang="es-ES" dirty="0">
                <a:solidFill>
                  <a:srgbClr val="343433"/>
                </a:solidFill>
                <a:latin typeface="Muli" panose="02000503000000000000" pitchFamily="2" charset="77"/>
              </a:rPr>
              <a:t>El usuario puede ver los puntos de superficie completos debajo de los cuales están presentes los interiores sólidos.</a:t>
            </a:r>
          </a:p>
          <a:p>
            <a:pPr marL="317500" lvl="0" indent="-296863">
              <a:buClr>
                <a:srgbClr val="343434"/>
              </a:buClr>
              <a:buSzPts val="1400"/>
              <a:buFont typeface="Muli"/>
              <a:buChar char="●"/>
            </a:pPr>
            <a:r>
              <a:rPr lang="es-ES" dirty="0">
                <a:solidFill>
                  <a:srgbClr val="343433"/>
                </a:solidFill>
                <a:latin typeface="Muli" panose="02000503000000000000" pitchFamily="2" charset="77"/>
              </a:rPr>
              <a:t>Las herramientas de modelado de superficies permiten al usuario construir una cara cada vez para controlar el contorno y la dirección exactos de esa cara.</a:t>
            </a:r>
            <a:endParaRPr lang="en-GB" dirty="0">
              <a:solidFill>
                <a:srgbClr val="343433"/>
              </a:solidFill>
              <a:latin typeface="Muli" panose="02000503000000000000" pitchFamily="2" charset="77"/>
            </a:endParaRPr>
          </a:p>
        </p:txBody>
      </p:sp>
      <p:sp>
        <p:nvSpPr>
          <p:cNvPr id="13" name="Google Shape;3567;p58">
            <a:extLst>
              <a:ext uri="{FF2B5EF4-FFF2-40B4-BE49-F238E27FC236}">
                <a16:creationId xmlns:a16="http://schemas.microsoft.com/office/drawing/2014/main" id="{92C405AA-1FFC-5843-BDF7-736A5D04C37B}"/>
              </a:ext>
            </a:extLst>
          </p:cNvPr>
          <p:cNvSpPr txBox="1">
            <a:spLocks/>
          </p:cNvSpPr>
          <p:nvPr/>
        </p:nvSpPr>
        <p:spPr>
          <a:xfrm>
            <a:off x="3610318" y="372988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Alias</a:t>
            </a:r>
          </a:p>
        </p:txBody>
      </p:sp>
    </p:spTree>
    <p:extLst>
      <p:ext uri="{BB962C8B-B14F-4D97-AF65-F5344CB8AC3E}">
        <p14:creationId xmlns:p14="http://schemas.microsoft.com/office/powerpoint/2010/main" val="708932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450270"/>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t>
            </a:r>
            <a:r>
              <a:rPr lang="es-ES" dirty="0"/>
              <a:t>e</a:t>
            </a:r>
            <a:r>
              <a:rPr lang="en" dirty="0"/>
              <a:t>ntajas</a:t>
            </a:r>
            <a:endParaRPr dirty="0"/>
          </a:p>
        </p:txBody>
      </p:sp>
      <p:sp>
        <p:nvSpPr>
          <p:cNvPr id="1140" name="Google Shape;1140;p49"/>
          <p:cNvSpPr txBox="1">
            <a:spLocks noGrp="1"/>
          </p:cNvSpPr>
          <p:nvPr>
            <p:ph type="subTitle" idx="1"/>
          </p:nvPr>
        </p:nvSpPr>
        <p:spPr>
          <a:xfrm>
            <a:off x="597825" y="1431656"/>
            <a:ext cx="2477100" cy="3414132"/>
          </a:xfrm>
          <a:prstGeom prst="rect">
            <a:avLst/>
          </a:prstGeom>
        </p:spPr>
        <p:txBody>
          <a:bodyPr spcFirstLastPara="1" wrap="square" lIns="91425" tIns="91425" rIns="91425" bIns="91425" anchor="t" anchorCtr="0">
            <a:noAutofit/>
          </a:bodyPr>
          <a:lstStyle/>
          <a:p>
            <a:pPr indent="-317500" algn="l">
              <a:buClr>
                <a:srgbClr val="343434"/>
              </a:buClr>
              <a:buSzPts val="1400"/>
              <a:buFont typeface="Muli"/>
              <a:buChar char="●"/>
            </a:pPr>
            <a:r>
              <a:rPr lang="es-ES" dirty="0">
                <a:solidFill>
                  <a:srgbClr val="343433"/>
                </a:solidFill>
                <a:latin typeface="Muli" panose="02000503000000000000" pitchFamily="2" charset="77"/>
              </a:rPr>
              <a:t>Un modelo de sólidos es una representación más completa que el modelo alámbrico y de superficie.</a:t>
            </a:r>
          </a:p>
          <a:p>
            <a:pPr indent="-317500" algn="l">
              <a:buClr>
                <a:srgbClr val="343434"/>
              </a:buClr>
              <a:buSzPts val="1400"/>
              <a:buFont typeface="Muli"/>
              <a:buChar char="●"/>
            </a:pPr>
            <a:r>
              <a:rPr lang="es-ES" dirty="0">
                <a:solidFill>
                  <a:srgbClr val="343433"/>
                </a:solidFill>
                <a:latin typeface="Muli" panose="02000503000000000000" pitchFamily="2" charset="77"/>
              </a:rPr>
              <a:t>Proporciona más información topológica además de la información geométrica que ayuda a representar el sólido sin ambigüedades.</a:t>
            </a:r>
            <a:endParaRPr lang="en-GB" dirty="0">
              <a:solidFill>
                <a:srgbClr val="343433"/>
              </a:solidFill>
              <a:latin typeface="Muli" panose="02000503000000000000" pitchFamily="2" charset="77"/>
            </a:endParaRPr>
          </a:p>
        </p:txBody>
      </p:sp>
      <p:sp>
        <p:nvSpPr>
          <p:cNvPr id="1141" name="Google Shape;1141;p49"/>
          <p:cNvSpPr txBox="1">
            <a:spLocks noGrp="1"/>
          </p:cNvSpPr>
          <p:nvPr>
            <p:ph type="subTitle" idx="2"/>
          </p:nvPr>
        </p:nvSpPr>
        <p:spPr>
          <a:xfrm>
            <a:off x="3356650" y="1623037"/>
            <a:ext cx="2477100" cy="2885167"/>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s-ES" dirty="0"/>
              <a:t>Es concebible lograr superficies y curvas más complejas en contraste con el modelado sólido.</a:t>
            </a:r>
          </a:p>
          <a:p>
            <a:pPr lvl="0" indent="-317500" algn="l">
              <a:buClr>
                <a:srgbClr val="343434"/>
              </a:buClr>
              <a:buSzPts val="1400"/>
              <a:buFont typeface="Muli"/>
              <a:buChar char="●"/>
            </a:pPr>
            <a:r>
              <a:rPr lang="es-ES" dirty="0"/>
              <a:t>Proporciona la delicadeza para formas más complejas.</a:t>
            </a:r>
            <a:endParaRPr lang="en-GB" dirty="0"/>
          </a:p>
        </p:txBody>
      </p:sp>
      <p:sp>
        <p:nvSpPr>
          <p:cNvPr id="1142" name="Google Shape;1142;p49"/>
          <p:cNvSpPr txBox="1">
            <a:spLocks noGrp="1"/>
          </p:cNvSpPr>
          <p:nvPr>
            <p:ph type="subTitle" idx="3"/>
          </p:nvPr>
        </p:nvSpPr>
        <p:spPr>
          <a:xfrm>
            <a:off x="6069150" y="1431651"/>
            <a:ext cx="2330056" cy="3076553"/>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s-ES" dirty="0"/>
              <a:t>Particularmente útil para crear aplicaciones altamente profesionales que exigen una apariencia de superficie suave y compleja, y una integración perfecta.</a:t>
            </a:r>
          </a:p>
          <a:p>
            <a:pPr lvl="0" indent="-317500" algn="l">
              <a:buClr>
                <a:srgbClr val="343434"/>
              </a:buClr>
              <a:buSzPts val="1400"/>
              <a:buFont typeface="Muli"/>
              <a:buChar char="●"/>
            </a:pPr>
            <a:r>
              <a:rPr lang="es-ES" dirty="0"/>
              <a:t>Puede lograr formas que serían casi inalcanzables con los otros dos métodos.</a:t>
            </a:r>
            <a:endParaRPr lang="en-GB" dirty="0"/>
          </a:p>
        </p:txBody>
      </p:sp>
      <p:sp>
        <p:nvSpPr>
          <p:cNvPr id="1159" name="Google Shape;1159;p49"/>
          <p:cNvSpPr txBox="1">
            <a:spLocks noGrp="1"/>
          </p:cNvSpPr>
          <p:nvPr>
            <p:ph type="subTitle" idx="4"/>
          </p:nvPr>
        </p:nvSpPr>
        <p:spPr>
          <a:xfrm>
            <a:off x="613200" y="1097070"/>
            <a:ext cx="2446200"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a:t>
            </a:r>
            <a:r>
              <a:rPr lang="en-GB" dirty="0" err="1"/>
              <a:t>sólidos</a:t>
            </a:r>
            <a:endParaRPr dirty="0"/>
          </a:p>
        </p:txBody>
      </p:sp>
      <p:sp>
        <p:nvSpPr>
          <p:cNvPr id="1160" name="Google Shape;1160;p49"/>
          <p:cNvSpPr txBox="1">
            <a:spLocks noGrp="1"/>
          </p:cNvSpPr>
          <p:nvPr>
            <p:ph type="subTitle" idx="5"/>
          </p:nvPr>
        </p:nvSpPr>
        <p:spPr>
          <a:xfrm>
            <a:off x="3356650" y="1062651"/>
            <a:ext cx="2446200"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a:t>
            </a:r>
            <a:r>
              <a:rPr lang="en-GB" dirty="0" err="1"/>
              <a:t>estructura</a:t>
            </a:r>
            <a:r>
              <a:rPr lang="en-GB" dirty="0"/>
              <a:t> </a:t>
            </a:r>
            <a:r>
              <a:rPr lang="en-GB" dirty="0" err="1"/>
              <a:t>alámbrica</a:t>
            </a:r>
            <a:endParaRPr lang="en-GB" dirty="0"/>
          </a:p>
        </p:txBody>
      </p:sp>
      <p:sp>
        <p:nvSpPr>
          <p:cNvPr id="1161" name="Google Shape;1161;p49"/>
          <p:cNvSpPr txBox="1">
            <a:spLocks noGrp="1"/>
          </p:cNvSpPr>
          <p:nvPr>
            <p:ph type="subTitle" idx="6"/>
          </p:nvPr>
        </p:nvSpPr>
        <p:spPr>
          <a:xfrm>
            <a:off x="6084574" y="1097070"/>
            <a:ext cx="2993057"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superficies</a:t>
            </a:r>
          </a:p>
        </p:txBody>
      </p:sp>
    </p:spTree>
    <p:extLst>
      <p:ext uri="{BB962C8B-B14F-4D97-AF65-F5344CB8AC3E}">
        <p14:creationId xmlns:p14="http://schemas.microsoft.com/office/powerpoint/2010/main" val="2149778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450270"/>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Desventajas</a:t>
            </a:r>
            <a:endParaRPr dirty="0"/>
          </a:p>
        </p:txBody>
      </p:sp>
      <p:sp>
        <p:nvSpPr>
          <p:cNvPr id="1140" name="Google Shape;1140;p49"/>
          <p:cNvSpPr txBox="1">
            <a:spLocks noGrp="1"/>
          </p:cNvSpPr>
          <p:nvPr>
            <p:ph type="subTitle" idx="1"/>
          </p:nvPr>
        </p:nvSpPr>
        <p:spPr>
          <a:xfrm>
            <a:off x="597825" y="1431656"/>
            <a:ext cx="2477100" cy="3414132"/>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s-ES" dirty="0"/>
              <a:t>Los componentes básicos del modelado de sólidos son demasiado obtusos para algunas aplicaciones.</a:t>
            </a:r>
          </a:p>
          <a:p>
            <a:pPr lvl="0" indent="-317500" algn="l">
              <a:buClr>
                <a:srgbClr val="343434"/>
              </a:buClr>
              <a:buSzPts val="1400"/>
              <a:buFont typeface="Muli"/>
              <a:buChar char="●"/>
            </a:pPr>
            <a:r>
              <a:rPr lang="es-ES" dirty="0"/>
              <a:t>Un alto realismo en la representación de formas naturales es difícil de lograr.</a:t>
            </a:r>
            <a:endParaRPr lang="en-GB" dirty="0"/>
          </a:p>
          <a:p>
            <a:pPr lvl="0" indent="-317500" algn="l">
              <a:buClr>
                <a:srgbClr val="343434"/>
              </a:buClr>
              <a:buSzPts val="1400"/>
              <a:buFont typeface="Muli"/>
              <a:buChar char="●"/>
            </a:pPr>
            <a:endParaRPr lang="en-GB" dirty="0"/>
          </a:p>
        </p:txBody>
      </p:sp>
      <p:sp>
        <p:nvSpPr>
          <p:cNvPr id="1141" name="Google Shape;1141;p49"/>
          <p:cNvSpPr txBox="1">
            <a:spLocks noGrp="1"/>
          </p:cNvSpPr>
          <p:nvPr>
            <p:ph type="subTitle" idx="2"/>
          </p:nvPr>
        </p:nvSpPr>
        <p:spPr>
          <a:xfrm>
            <a:off x="3407894" y="1616125"/>
            <a:ext cx="2477100" cy="2885167"/>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s-ES" dirty="0"/>
              <a:t>Los usuarios requieren capacitación formal.</a:t>
            </a:r>
          </a:p>
          <a:p>
            <a:pPr lvl="0" indent="-317500" algn="l">
              <a:buClr>
                <a:srgbClr val="343434"/>
              </a:buClr>
              <a:buSzPts val="1400"/>
              <a:buFont typeface="Muli"/>
              <a:buChar char="●"/>
            </a:pPr>
            <a:r>
              <a:rPr lang="es-ES" dirty="0"/>
              <a:t>La alta resolución requerirá una gran cantidad de polígonos y potencia computacional.</a:t>
            </a:r>
            <a:endParaRPr lang="en-GB" dirty="0"/>
          </a:p>
        </p:txBody>
      </p:sp>
      <p:sp>
        <p:nvSpPr>
          <p:cNvPr id="1142" name="Google Shape;1142;p49"/>
          <p:cNvSpPr txBox="1">
            <a:spLocks noGrp="1"/>
          </p:cNvSpPr>
          <p:nvPr>
            <p:ph type="subTitle" idx="3"/>
          </p:nvPr>
        </p:nvSpPr>
        <p:spPr>
          <a:xfrm>
            <a:off x="6069150" y="1431651"/>
            <a:ext cx="2477100" cy="3076553"/>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s-ES" dirty="0"/>
              <a:t>Es una forma compleja de modelado 3D, por lo tanto, requiere un mayor nivel de capacitación y experiencia por parte del diseñador.</a:t>
            </a:r>
          </a:p>
          <a:p>
            <a:pPr lvl="0" indent="-317500" algn="l">
              <a:buClr>
                <a:srgbClr val="343434"/>
              </a:buClr>
              <a:buSzPts val="1400"/>
              <a:buFont typeface="Muli"/>
              <a:buChar char="●"/>
            </a:pPr>
            <a:r>
              <a:rPr lang="es-ES" dirty="0"/>
              <a:t>Los pasos en el modelado de superficies no son paramétricos y, por lo tanto, puede ser difícil realizar cambios en el diseño.</a:t>
            </a:r>
            <a:endParaRPr lang="en-GB" dirty="0"/>
          </a:p>
          <a:p>
            <a:pPr marL="139700" lvl="0" indent="0" algn="l">
              <a:buClr>
                <a:srgbClr val="343434"/>
              </a:buClr>
              <a:buSzPts val="1400"/>
            </a:pPr>
            <a:endParaRPr lang="en-GB" dirty="0"/>
          </a:p>
        </p:txBody>
      </p:sp>
      <p:sp>
        <p:nvSpPr>
          <p:cNvPr id="1159" name="Google Shape;1159;p49"/>
          <p:cNvSpPr txBox="1">
            <a:spLocks noGrp="1"/>
          </p:cNvSpPr>
          <p:nvPr>
            <p:ph type="subTitle" idx="4"/>
          </p:nvPr>
        </p:nvSpPr>
        <p:spPr>
          <a:xfrm>
            <a:off x="613200" y="1097070"/>
            <a:ext cx="2446200"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a:t>
            </a:r>
            <a:r>
              <a:rPr lang="en-GB" dirty="0" err="1"/>
              <a:t>sólidos</a:t>
            </a:r>
            <a:endParaRPr lang="en-GB" dirty="0"/>
          </a:p>
        </p:txBody>
      </p:sp>
      <p:sp>
        <p:nvSpPr>
          <p:cNvPr id="1160" name="Google Shape;1160;p49"/>
          <p:cNvSpPr txBox="1">
            <a:spLocks noGrp="1"/>
          </p:cNvSpPr>
          <p:nvPr>
            <p:ph type="subTitle" idx="5"/>
          </p:nvPr>
        </p:nvSpPr>
        <p:spPr>
          <a:xfrm>
            <a:off x="3341175" y="1027604"/>
            <a:ext cx="2446200"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a:t>
            </a:r>
            <a:r>
              <a:rPr lang="en-GB" dirty="0" err="1"/>
              <a:t>estructura</a:t>
            </a:r>
            <a:r>
              <a:rPr lang="en-GB" dirty="0"/>
              <a:t> </a:t>
            </a:r>
            <a:r>
              <a:rPr lang="en-GB" dirty="0" err="1"/>
              <a:t>alámbrica</a:t>
            </a:r>
            <a:endParaRPr lang="en-GB" dirty="0"/>
          </a:p>
        </p:txBody>
      </p:sp>
      <p:sp>
        <p:nvSpPr>
          <p:cNvPr id="1161" name="Google Shape;1161;p49"/>
          <p:cNvSpPr txBox="1">
            <a:spLocks noGrp="1"/>
          </p:cNvSpPr>
          <p:nvPr>
            <p:ph type="subTitle" idx="6"/>
          </p:nvPr>
        </p:nvSpPr>
        <p:spPr>
          <a:xfrm>
            <a:off x="6084574" y="1097070"/>
            <a:ext cx="3059425" cy="369000"/>
          </a:xfrm>
          <a:prstGeom prst="rect">
            <a:avLst/>
          </a:prstGeom>
        </p:spPr>
        <p:txBody>
          <a:bodyPr spcFirstLastPara="1" wrap="square" lIns="91425" tIns="91425" rIns="91425" bIns="91425" anchor="t" anchorCtr="0">
            <a:noAutofit/>
          </a:bodyPr>
          <a:lstStyle/>
          <a:p>
            <a:pPr marL="0" lvl="0" indent="0"/>
            <a:r>
              <a:rPr lang="en-GB" dirty="0" err="1"/>
              <a:t>Modelado</a:t>
            </a:r>
            <a:r>
              <a:rPr lang="en-GB" dirty="0"/>
              <a:t> de superficies</a:t>
            </a:r>
          </a:p>
        </p:txBody>
      </p:sp>
    </p:spTree>
    <p:extLst>
      <p:ext uri="{BB962C8B-B14F-4D97-AF65-F5344CB8AC3E}">
        <p14:creationId xmlns:p14="http://schemas.microsoft.com/office/powerpoint/2010/main" val="18859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7179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Introducción</a:t>
            </a:r>
            <a:endParaRPr dirty="0"/>
          </a:p>
        </p:txBody>
      </p:sp>
      <p:sp>
        <p:nvSpPr>
          <p:cNvPr id="1029" name="Google Shape;1029;p44"/>
          <p:cNvSpPr txBox="1">
            <a:spLocks noGrp="1"/>
          </p:cNvSpPr>
          <p:nvPr>
            <p:ph type="subTitle" idx="1"/>
          </p:nvPr>
        </p:nvSpPr>
        <p:spPr>
          <a:xfrm>
            <a:off x="516091" y="1559757"/>
            <a:ext cx="3972245" cy="3124079"/>
          </a:xfrm>
          <a:prstGeom prst="rect">
            <a:avLst/>
          </a:prstGeom>
        </p:spPr>
        <p:txBody>
          <a:bodyPr spcFirstLastPara="1" wrap="square" lIns="91425" tIns="91425" rIns="91425" bIns="91425" anchor="t" anchorCtr="0">
            <a:noAutofit/>
          </a:bodyPr>
          <a:lstStyle/>
          <a:p>
            <a:pPr marL="0" lvl="0" indent="0"/>
            <a:r>
              <a:rPr lang="es-ES" dirty="0"/>
              <a:t>Esta unidad comenzará con la introducción de los fundamentos del diseño asistido por ordenador-</a:t>
            </a:r>
            <a:r>
              <a:rPr lang="en-GB" dirty="0"/>
              <a:t>Computer-Aided Design </a:t>
            </a:r>
            <a:r>
              <a:rPr lang="es-ES" dirty="0"/>
              <a:t>(CAD), seguido de una exploración detallada del espacio de trabajo de diseño y las herramientas del software de modelado 3D para crear modelos 3D personalizados. Por último, pero no menos importante, cubrirá el método para exportar los archivos CAD correctos a un programa de corte para impresión 3D.</a:t>
            </a:r>
            <a:endParaRPr lang="en-GB"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8039" y="935474"/>
            <a:ext cx="3736856" cy="31882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pPr lvl="0"/>
            <a:r>
              <a:rPr lang="en-US" dirty="0" err="1"/>
              <a:t>Fundamentos</a:t>
            </a:r>
            <a:r>
              <a:rPr lang="en-US" dirty="0"/>
              <a:t> de CAD</a:t>
            </a:r>
            <a:endParaRPr dirty="0"/>
          </a:p>
        </p:txBody>
      </p:sp>
      <p:sp>
        <p:nvSpPr>
          <p:cNvPr id="1071" name="Google Shape;1071;p46"/>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379251"/>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¿Qué es CAD?</a:t>
            </a:r>
            <a:endParaRPr dirty="0"/>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123151"/>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rPr>
              <a:t>Respuesta: Computer-Aided Design</a:t>
            </a:r>
            <a:endParaRPr dirty="0">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2519550"/>
            <a:ext cx="3040800" cy="77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en-US" dirty="0"/>
              <a:t>¿</a:t>
            </a:r>
            <a:r>
              <a:rPr lang="en-US" dirty="0" err="1"/>
              <a:t>Qué</a:t>
            </a:r>
            <a:r>
              <a:rPr lang="en-US" dirty="0"/>
              <a:t> </a:t>
            </a:r>
            <a:r>
              <a:rPr lang="en-US" dirty="0" err="1"/>
              <a:t>significa</a:t>
            </a:r>
            <a:r>
              <a:rPr lang="en-US" dirty="0"/>
              <a:t> CAD?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lvl="0">
              <a:buClr>
                <a:srgbClr val="000000"/>
              </a:buClr>
              <a:buSzTx/>
            </a:pPr>
            <a:r>
              <a:rPr lang="en" dirty="0"/>
              <a:t>C A D </a:t>
            </a:r>
            <a:r>
              <a:rPr lang="es-ES" sz="1200" b="0" i="1" dirty="0">
                <a:solidFill>
                  <a:srgbClr val="343433"/>
                </a:solidFill>
                <a:latin typeface="Muli" panose="02000503000000000000" pitchFamily="2" charset="77"/>
              </a:rPr>
              <a:t>son las siglas de </a:t>
            </a:r>
            <a:r>
              <a:rPr lang="en" u="sng" dirty="0"/>
              <a:t>C</a:t>
            </a:r>
            <a:r>
              <a:rPr lang="en" dirty="0"/>
              <a:t>omputer-</a:t>
            </a:r>
            <a:r>
              <a:rPr lang="en" u="sng" dirty="0"/>
              <a:t>A</a:t>
            </a:r>
            <a:r>
              <a:rPr lang="en" dirty="0"/>
              <a:t>ided </a:t>
            </a:r>
            <a:r>
              <a:rPr lang="en" u="sng" dirty="0"/>
              <a:t>D</a:t>
            </a:r>
            <a:r>
              <a:rPr lang="en" dirty="0"/>
              <a:t>esign</a:t>
            </a:r>
            <a:endParaRPr dirty="0"/>
          </a:p>
        </p:txBody>
      </p:sp>
      <p:sp>
        <p:nvSpPr>
          <p:cNvPr id="3667" name="Google Shape;3667;p62"/>
          <p:cNvSpPr txBox="1">
            <a:spLocks noGrp="1"/>
          </p:cNvSpPr>
          <p:nvPr>
            <p:ph type="subTitle" idx="1"/>
          </p:nvPr>
        </p:nvSpPr>
        <p:spPr>
          <a:xfrm>
            <a:off x="5075700" y="2519549"/>
            <a:ext cx="3040800" cy="1728757"/>
          </a:xfrm>
          <a:prstGeom prst="rect">
            <a:avLst/>
          </a:prstGeom>
        </p:spPr>
        <p:txBody>
          <a:bodyPr spcFirstLastPara="1" wrap="square" lIns="91425" tIns="91425" rIns="91425" bIns="91425" anchor="t" anchorCtr="0">
            <a:noAutofit/>
          </a:bodyPr>
          <a:lstStyle/>
          <a:p>
            <a:pPr marL="0" lvl="0" indent="0"/>
            <a:r>
              <a:rPr lang="es-ES" dirty="0"/>
              <a:t>Definición:</a:t>
            </a:r>
          </a:p>
          <a:p>
            <a:pPr marL="0" lvl="0" indent="0"/>
            <a:endParaRPr lang="es-ES" dirty="0"/>
          </a:p>
          <a:p>
            <a:pPr marL="0" lvl="0" indent="0"/>
            <a:r>
              <a:rPr lang="es-ES" dirty="0"/>
              <a:t>El uso de software informático especializado para crear digitalmente dibujos bidimensionales (2D) y modelos tridimensionales (3D) de productos del mundo real.</a:t>
            </a:r>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56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116301"/>
            <a:ext cx="3348300" cy="1981318"/>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CAD Bidimensional (2D CAD)</a:t>
            </a:r>
            <a:endParaRPr dirty="0"/>
          </a:p>
        </p:txBody>
      </p:sp>
      <p:sp>
        <p:nvSpPr>
          <p:cNvPr id="3667" name="Google Shape;3667;p62"/>
          <p:cNvSpPr txBox="1">
            <a:spLocks noGrp="1"/>
          </p:cNvSpPr>
          <p:nvPr>
            <p:ph type="subTitle" idx="1"/>
          </p:nvPr>
        </p:nvSpPr>
        <p:spPr>
          <a:xfrm>
            <a:off x="4592807" y="2138667"/>
            <a:ext cx="3523693" cy="2864115"/>
          </a:xfrm>
          <a:prstGeom prst="rect">
            <a:avLst/>
          </a:prstGeom>
        </p:spPr>
        <p:txBody>
          <a:bodyPr spcFirstLastPara="1" wrap="square" lIns="91425" tIns="91425" rIns="91425" bIns="91425" anchor="t" anchorCtr="0">
            <a:noAutofit/>
          </a:bodyPr>
          <a:lstStyle/>
          <a:p>
            <a:pPr lvl="0" indent="-317500">
              <a:buSzPts val="1400"/>
              <a:buFont typeface="Muli"/>
              <a:buChar char="●"/>
            </a:pPr>
            <a:r>
              <a:rPr lang="es-ES" dirty="0"/>
              <a:t>2D CAD es el pionero del software CAD y se desarrolló a principios de los años 70.</a:t>
            </a:r>
          </a:p>
          <a:p>
            <a:pPr lvl="0" indent="-317500">
              <a:buSzPts val="1400"/>
              <a:buFont typeface="Muli"/>
              <a:buChar char="●"/>
            </a:pPr>
            <a:r>
              <a:rPr lang="es-ES" dirty="0"/>
              <a:t>CAD 2D se basa en formas geométricas básicas como líneas, rectángulos y círculos para producir dibujos planos.</a:t>
            </a:r>
          </a:p>
          <a:p>
            <a:pPr lvl="0" indent="-317500">
              <a:buSzPts val="1400"/>
              <a:buFont typeface="Muli"/>
              <a:buChar char="●"/>
            </a:pPr>
            <a:r>
              <a:rPr lang="es-ES" dirty="0"/>
              <a:t>A menudo se utiliza para dibujar, esbozar y redactar diseños conceptuales.</a:t>
            </a:r>
          </a:p>
          <a:p>
            <a:pPr lvl="0" indent="-317500">
              <a:buSzPts val="1400"/>
              <a:buFont typeface="Muli"/>
              <a:buChar char="●"/>
            </a:pPr>
            <a:r>
              <a:rPr lang="es-ES" dirty="0"/>
              <a:t>Es un gran punto de partida para la mayoría de los diseños 3D.</a:t>
            </a:r>
            <a:endParaRPr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887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116301"/>
            <a:ext cx="3348300" cy="1026508"/>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Tridimensional CAD (3D CAD)</a:t>
            </a:r>
            <a:endParaRPr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4871756" y="2138667"/>
            <a:ext cx="3244744" cy="2754493"/>
          </a:xfrm>
          <a:prstGeom prst="rect">
            <a:avLst/>
          </a:prstGeom>
        </p:spPr>
        <p:txBody>
          <a:bodyPr spcFirstLastPara="1" wrap="square" lIns="91425" tIns="91425" rIns="91425" bIns="91425" anchor="t" anchorCtr="0">
            <a:noAutofit/>
          </a:bodyPr>
          <a:lstStyle/>
          <a:p>
            <a:pPr lvl="0" indent="-317500">
              <a:buSzPts val="1400"/>
              <a:buFont typeface="Muli"/>
              <a:buChar char="●"/>
            </a:pPr>
            <a:r>
              <a:rPr lang="es-ES" dirty="0"/>
              <a:t>CAD 3D se utiliza para representar digitalmente un objeto en tres dimensiones.</a:t>
            </a:r>
          </a:p>
          <a:p>
            <a:pPr lvl="0" indent="-317500">
              <a:buSzPts val="1400"/>
              <a:buFont typeface="Muli"/>
              <a:buChar char="●"/>
            </a:pPr>
            <a:r>
              <a:rPr lang="es-ES" dirty="0"/>
              <a:t>Los modelos 3D se pueden girar en cualquier dirección: X, Y o Z y se pueden ver desde cualquier ángulo.</a:t>
            </a:r>
          </a:p>
          <a:p>
            <a:pPr lvl="0" indent="-317500">
              <a:buSzPts val="1400"/>
              <a:buFont typeface="Muli"/>
              <a:buChar char="●"/>
            </a:pPr>
            <a:r>
              <a:rPr lang="es-ES" dirty="0"/>
              <a:t>Un modelo CAD contendrá datos como propiedades del material, dimensiones, tolerancia e información específica del proceso de fabricación.</a:t>
            </a:r>
            <a:endParaRPr lang="en-GB" dirty="0"/>
          </a:p>
        </p:txBody>
      </p:sp>
      <p:pic>
        <p:nvPicPr>
          <p:cNvPr id="55" name="Picture 54">
            <a:extLst>
              <a:ext uri="{FF2B5EF4-FFF2-40B4-BE49-F238E27FC236}">
                <a16:creationId xmlns:a16="http://schemas.microsoft.com/office/drawing/2014/main" id="{B2280D8D-A5BD-6E42-95E0-7530828FDD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9225" y="1261686"/>
            <a:ext cx="3725507" cy="2095598"/>
          </a:xfrm>
          <a:prstGeom prst="roundRect">
            <a:avLst/>
          </a:prstGeom>
          <a:ln w="19050">
            <a:solidFill>
              <a:srgbClr val="3A889B"/>
            </a:solidFill>
          </a:ln>
        </p:spPr>
      </p:pic>
    </p:spTree>
    <p:extLst>
      <p:ext uri="{BB962C8B-B14F-4D97-AF65-F5344CB8AC3E}">
        <p14:creationId xmlns:p14="http://schemas.microsoft.com/office/powerpoint/2010/main" val="3925484377"/>
      </p:ext>
    </p:extLst>
  </p:cSld>
  <p:clrMapOvr>
    <a:masterClrMapping/>
  </p:clrMapOvr>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F95669E65A86445A307967196B2F0BC" ma:contentTypeVersion="16" ma:contentTypeDescription="Crear nuevo documento." ma:contentTypeScope="" ma:versionID="5a46b9010e807554743b831a1f650420">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9fcdcfc0057f9e227074beb531931eb7"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Props1.xml><?xml version="1.0" encoding="utf-8"?>
<ds:datastoreItem xmlns:ds="http://schemas.openxmlformats.org/officeDocument/2006/customXml" ds:itemID="{CCB34841-16B8-498A-A6FE-8EF4954B1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B2EF83-AFF7-46FD-AF91-8F12559E6014}">
  <ds:schemaRefs>
    <ds:schemaRef ds:uri="http://schemas.microsoft.com/sharepoint/v3/contenttype/forms"/>
  </ds:schemaRefs>
</ds:datastoreItem>
</file>

<file path=customXml/itemProps3.xml><?xml version="1.0" encoding="utf-8"?>
<ds:datastoreItem xmlns:ds="http://schemas.openxmlformats.org/officeDocument/2006/customXml" ds:itemID="{516FC191-8003-4BA2-B88E-C64220ADE0B7}">
  <ds:schemaRefs>
    <ds:schemaRef ds:uri="d35ccd97-bc5a-4b5d-b3e3-b9ad630c783b"/>
    <ds:schemaRef ds:uri="fd2cf822-17ae-4c0d-b9d4-97f4ac968d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775</TotalTime>
  <Words>5371</Words>
  <Application>Microsoft Office PowerPoint</Application>
  <PresentationFormat>On-screen Show (16:9)</PresentationFormat>
  <Paragraphs>506</Paragraphs>
  <Slides>37</Slides>
  <Notes>37</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IT Services by Slidesgo</vt:lpstr>
      <vt:lpstr>Material Extrusion</vt:lpstr>
      <vt:lpstr>Contenidos</vt:lpstr>
      <vt:lpstr>Resultados de aprendizaje</vt:lpstr>
      <vt:lpstr>Introducción</vt:lpstr>
      <vt:lpstr>Fundamentos de CAD</vt:lpstr>
      <vt:lpstr>¿Qué es CAD?</vt:lpstr>
      <vt:lpstr>C A D son las siglas de Computer-Aided Design</vt:lpstr>
      <vt:lpstr>CAD Bidimensional (2D CAD)</vt:lpstr>
      <vt:lpstr>Tridimensional CAD (3D CAD)</vt:lpstr>
      <vt:lpstr>PowerPoint Presentation</vt:lpstr>
      <vt:lpstr>Un paseo por la historia del CAD</vt:lpstr>
      <vt:lpstr>PowerPoint Presentation</vt:lpstr>
      <vt:lpstr>¿Quién usa CAD?</vt:lpstr>
      <vt:lpstr>PowerPoint Presentation</vt:lpstr>
      <vt:lpstr>Aplicaciones CAD</vt:lpstr>
      <vt:lpstr>CAD en Diseño y Desarrollo de Producto</vt:lpstr>
      <vt:lpstr>Enfoque tradicional</vt:lpstr>
      <vt:lpstr>PowerPoint Presentation</vt:lpstr>
      <vt:lpstr>Enfoque digital/moderno</vt:lpstr>
      <vt:lpstr>PowerPoint Presentation</vt:lpstr>
      <vt:lpstr>CAD en Diseño y Desarrollo de Producto</vt:lpstr>
      <vt:lpstr>Renderizado 3D</vt:lpstr>
      <vt:lpstr>¿Cuál de los siguientes es un modelo renderizado en 3D?</vt:lpstr>
      <vt:lpstr>¿Los programas CAD pueden generar archivos para qué métodos de fabricación?</vt:lpstr>
      <vt:lpstr>¿Cuáles son las ventajas y desventajas de CAD?</vt:lpstr>
      <vt:lpstr>Ventajas</vt:lpstr>
      <vt:lpstr>Ventajas</vt:lpstr>
      <vt:lpstr>Algunas estadísticas</vt:lpstr>
      <vt:lpstr>Desventajas</vt:lpstr>
      <vt:lpstr>Desventajas</vt:lpstr>
      <vt:lpstr>Tipos de modelado CAD 3D</vt:lpstr>
      <vt:lpstr>Tipos de modelado CAD 3D</vt:lpstr>
      <vt:lpstr>Modelado de Sólidos</vt:lpstr>
      <vt:lpstr>Modelado de estructura alámbrica</vt:lpstr>
      <vt:lpstr>Modelado de superficies</vt:lpstr>
      <vt:lpstr>Ventajas</vt:lpstr>
      <vt:lpstr>Desventajas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eva.sanchis</cp:lastModifiedBy>
  <cp:revision>64</cp:revision>
  <dcterms:modified xsi:type="dcterms:W3CDTF">2022-12-21T11:30:47Z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ies>
</file>